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7" r:id="rId2"/>
    <p:sldId id="304" r:id="rId3"/>
    <p:sldId id="303" r:id="rId4"/>
    <p:sldId id="332" r:id="rId5"/>
    <p:sldId id="450" r:id="rId6"/>
    <p:sldId id="455" r:id="rId7"/>
    <p:sldId id="451" r:id="rId8"/>
    <p:sldId id="452" r:id="rId9"/>
    <p:sldId id="456" r:id="rId10"/>
    <p:sldId id="458" r:id="rId11"/>
    <p:sldId id="461" r:id="rId12"/>
    <p:sldId id="460" r:id="rId13"/>
    <p:sldId id="462" r:id="rId14"/>
    <p:sldId id="463" r:id="rId15"/>
    <p:sldId id="485" r:id="rId16"/>
    <p:sldId id="486" r:id="rId17"/>
    <p:sldId id="487" r:id="rId18"/>
    <p:sldId id="465" r:id="rId19"/>
    <p:sldId id="488" r:id="rId20"/>
    <p:sldId id="489" r:id="rId21"/>
    <p:sldId id="490" r:id="rId22"/>
    <p:sldId id="492" r:id="rId23"/>
    <p:sldId id="493" r:id="rId24"/>
    <p:sldId id="495" r:id="rId25"/>
    <p:sldId id="496" r:id="rId26"/>
    <p:sldId id="497" r:id="rId27"/>
    <p:sldId id="498" r:id="rId28"/>
    <p:sldId id="499" r:id="rId29"/>
    <p:sldId id="501" r:id="rId30"/>
    <p:sldId id="471" r:id="rId31"/>
    <p:sldId id="474" r:id="rId32"/>
    <p:sldId id="475" r:id="rId33"/>
    <p:sldId id="476" r:id="rId34"/>
    <p:sldId id="477" r:id="rId35"/>
    <p:sldId id="478" r:id="rId36"/>
    <p:sldId id="482" r:id="rId37"/>
    <p:sldId id="337" r:id="rId38"/>
    <p:sldId id="313" r:id="rId39"/>
    <p:sldId id="305" r:id="rId40"/>
    <p:sldId id="329" r:id="rId41"/>
    <p:sldId id="330" r:id="rId42"/>
    <p:sldId id="395" r:id="rId43"/>
    <p:sldId id="414" r:id="rId44"/>
    <p:sldId id="413" r:id="rId45"/>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E18F3F0E-B428-44C2-9E1B-3B1F316AA55D}" type="datetimeFigureOut">
              <a:rPr lang="en-US" smtClean="0"/>
              <a:t>1/15/2022</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17A0752F-8BE0-4730-B46B-F93587E15031}" type="slidenum">
              <a:rPr lang="en-US" smtClean="0"/>
              <a:t>‹#›</a:t>
            </a:fld>
            <a:endParaRPr lang="en-US"/>
          </a:p>
        </p:txBody>
      </p:sp>
    </p:spTree>
    <p:extLst>
      <p:ext uri="{BB962C8B-B14F-4D97-AF65-F5344CB8AC3E}">
        <p14:creationId xmlns:p14="http://schemas.microsoft.com/office/powerpoint/2010/main" val="1423643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30118572-DE2F-4CA9-8912-BCC2F080034E}" type="datetimeFigureOut">
              <a:rPr lang="en-US" smtClean="0"/>
              <a:t>1/15/2022</a:t>
            </a:fld>
            <a:endParaRPr lang="en-U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9D65E8CE-60FA-4DD5-94A3-151E0457850C}" type="slidenum">
              <a:rPr lang="en-US" smtClean="0"/>
              <a:t>‹#›</a:t>
            </a:fld>
            <a:endParaRPr lang="en-US"/>
          </a:p>
        </p:txBody>
      </p:sp>
    </p:spTree>
    <p:extLst>
      <p:ext uri="{BB962C8B-B14F-4D97-AF65-F5344CB8AC3E}">
        <p14:creationId xmlns:p14="http://schemas.microsoft.com/office/powerpoint/2010/main" val="424524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09650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1127C14-343A-4117-86F6-83BF52954076}" type="slidenum">
              <a:rPr lang="en-US" altLang="en-US" smtClean="0">
                <a:latin typeface="Calibri" panose="020F0502020204030204" pitchFamily="34" charset="0"/>
              </a:rPr>
              <a:pPr/>
              <a:t>19</a:t>
            </a:fld>
            <a:endParaRPr lang="en-US" altLang="en-US">
              <a:latin typeface="Calibri" panose="020F0502020204030204" pitchFamily="34" charset="0"/>
            </a:endParaRPr>
          </a:p>
        </p:txBody>
      </p:sp>
    </p:spTree>
    <p:extLst>
      <p:ext uri="{BB962C8B-B14F-4D97-AF65-F5344CB8AC3E}">
        <p14:creationId xmlns:p14="http://schemas.microsoft.com/office/powerpoint/2010/main" val="117526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9E10600-AE04-4668-9DCC-DA2D75D68338}" type="slidenum">
              <a:rPr lang="en-US" altLang="en-US" smtClean="0">
                <a:latin typeface="Calibri" panose="020F0502020204030204" pitchFamily="34" charset="0"/>
              </a:rPr>
              <a:pPr/>
              <a:t>23</a:t>
            </a:fld>
            <a:endParaRPr lang="en-US" altLang="en-US">
              <a:latin typeface="Calibri" panose="020F0502020204030204" pitchFamily="34" charset="0"/>
            </a:endParaRPr>
          </a:p>
        </p:txBody>
      </p:sp>
    </p:spTree>
    <p:extLst>
      <p:ext uri="{BB962C8B-B14F-4D97-AF65-F5344CB8AC3E}">
        <p14:creationId xmlns:p14="http://schemas.microsoft.com/office/powerpoint/2010/main" val="376680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5ADCCA0-8A01-4C64-ADB5-BDF2F625A702}" type="slidenum">
              <a:rPr lang="en-US" altLang="en-US" smtClean="0">
                <a:latin typeface="Calibri" panose="020F0502020204030204" pitchFamily="34" charset="0"/>
              </a:rPr>
              <a:pPr/>
              <a:t>27</a:t>
            </a:fld>
            <a:endParaRPr lang="en-US" altLang="en-US">
              <a:latin typeface="Calibri" panose="020F0502020204030204" pitchFamily="34" charset="0"/>
            </a:endParaRPr>
          </a:p>
        </p:txBody>
      </p:sp>
    </p:spTree>
    <p:extLst>
      <p:ext uri="{BB962C8B-B14F-4D97-AF65-F5344CB8AC3E}">
        <p14:creationId xmlns:p14="http://schemas.microsoft.com/office/powerpoint/2010/main" val="115119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6678DF3-918A-4187-BB91-10AD2E05CBDA}" type="slidenum">
              <a:rPr lang="en-US" altLang="en-US" smtClean="0">
                <a:latin typeface="Calibri" panose="020F0502020204030204" pitchFamily="34" charset="0"/>
              </a:rPr>
              <a:pPr/>
              <a:t>30</a:t>
            </a:fld>
            <a:endParaRPr lang="en-US" altLang="en-US">
              <a:latin typeface="Calibri" panose="020F0502020204030204" pitchFamily="34" charset="0"/>
            </a:endParaRPr>
          </a:p>
        </p:txBody>
      </p:sp>
    </p:spTree>
    <p:extLst>
      <p:ext uri="{BB962C8B-B14F-4D97-AF65-F5344CB8AC3E}">
        <p14:creationId xmlns:p14="http://schemas.microsoft.com/office/powerpoint/2010/main" val="3511937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A0B144-8F0F-42D5-B4FC-C9FF98B829A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341734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0B144-8F0F-42D5-B4FC-C9FF98B829A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100154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0B144-8F0F-42D5-B4FC-C9FF98B829A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1771345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00 - iDiv Titel mit Logos">
    <p:spTree>
      <p:nvGrpSpPr>
        <p:cNvPr id="1" name=""/>
        <p:cNvGrpSpPr/>
        <p:nvPr/>
      </p:nvGrpSpPr>
      <p:grpSpPr>
        <a:xfrm>
          <a:off x="0" y="0"/>
          <a:ext cx="0" cy="0"/>
          <a:chOff x="0" y="0"/>
          <a:chExt cx="0" cy="0"/>
        </a:xfrm>
      </p:grpSpPr>
      <p:pic>
        <p:nvPicPr>
          <p:cNvPr id="5" name="Bild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95" y="228695"/>
            <a:ext cx="2636932" cy="68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8669" y="6509240"/>
            <a:ext cx="2774113" cy="1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Bild 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25251" y="6399180"/>
            <a:ext cx="2636932" cy="25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Bild 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631280" y="6474935"/>
            <a:ext cx="1737631" cy="16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12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0B144-8F0F-42D5-B4FC-C9FF98B829A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8722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A0B144-8F0F-42D5-B4FC-C9FF98B829A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40227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A0B144-8F0F-42D5-B4FC-C9FF98B829A7}"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7691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A0B144-8F0F-42D5-B4FC-C9FF98B829A7}"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14439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A0B144-8F0F-42D5-B4FC-C9FF98B829A7}"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756481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0B144-8F0F-42D5-B4FC-C9FF98B829A7}"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070654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A0B144-8F0F-42D5-B4FC-C9FF98B829A7}"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4114525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A0B144-8F0F-42D5-B4FC-C9FF98B829A7}"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00635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0B144-8F0F-42D5-B4FC-C9FF98B829A7}"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32C26-BA3E-42D0-B52D-AE8EA0D86BE9}" type="slidenum">
              <a:rPr lang="en-US" smtClean="0"/>
              <a:t>‹#›</a:t>
            </a:fld>
            <a:endParaRPr lang="en-US"/>
          </a:p>
        </p:txBody>
      </p:sp>
    </p:spTree>
    <p:extLst>
      <p:ext uri="{BB962C8B-B14F-4D97-AF65-F5344CB8AC3E}">
        <p14:creationId xmlns:p14="http://schemas.microsoft.com/office/powerpoint/2010/main" val="153792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jpe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www.google.com/url?sa=i&amp;rct=j&amp;q=&amp;esrc=s&amp;frm=1&amp;source=images&amp;cd=&amp;cad=rja&amp;docid=X_LW1NZlb2kxKM&amp;tbnid=3vNWQHG2r2pXbM:&amp;ved=0CAUQjRw&amp;url=http://thegreenists.com/its-complicated/first-kudzu-then-the-kudzu-bug-now-what/9270&amp;ei=wA4xUcaXGKLm2AXt8oEw&amp;bvm=bv.43148975,d.b2I&amp;psig=AFQjCNHHasKa98WQbsQ09laWJwuQ5_MA5A&amp;ust=1362255923254026" TargetMode="External"/><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jpeg"/><Relationship Id="rId5" Type="http://schemas.openxmlformats.org/officeDocument/2006/relationships/image" Target="../media/image100.jpeg"/><Relationship Id="rId10" Type="http://schemas.openxmlformats.org/officeDocument/2006/relationships/image" Target="../media/image105.png"/><Relationship Id="rId4" Type="http://schemas.openxmlformats.org/officeDocument/2006/relationships/image" Target="../media/image99.jpeg"/><Relationship Id="rId9"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emf"/></Relationships>
</file>

<file path=ppt/slides/_rels/slide2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image" Target="../media/image122.jpeg"/><Relationship Id="rId7" Type="http://schemas.openxmlformats.org/officeDocument/2006/relationships/image" Target="../media/image126.jpeg"/><Relationship Id="rId2" Type="http://schemas.openxmlformats.org/officeDocument/2006/relationships/image" Target="../media/image121.jpeg"/><Relationship Id="rId1" Type="http://schemas.openxmlformats.org/officeDocument/2006/relationships/slideLayout" Target="../slideLayouts/slideLayout7.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jpeg"/><Relationship Id="rId9" Type="http://schemas.openxmlformats.org/officeDocument/2006/relationships/image" Target="../media/image1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7.xml"/><Relationship Id="rId5" Type="http://schemas.openxmlformats.org/officeDocument/2006/relationships/image" Target="../media/image135.jpeg"/><Relationship Id="rId4" Type="http://schemas.openxmlformats.org/officeDocument/2006/relationships/image" Target="../media/image134.jpeg"/></Relationships>
</file>

<file path=ppt/slides/_rels/slide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3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9.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831800" y="-872647"/>
            <a:ext cx="8305800" cy="1470025"/>
          </a:xfrm>
        </p:spPr>
        <p:txBody>
          <a:bodyPr>
            <a:normAutofit/>
          </a:bodyPr>
          <a:lstStyle/>
          <a:p>
            <a:pPr eaLnBrk="1" hangingPunct="1"/>
            <a:r>
              <a:rPr lang="en-US" altLang="en-US" sz="3200" b="1" dirty="0" smtClean="0">
                <a:latin typeface="+mn-lt"/>
                <a:ea typeface="ＭＳ Ｐゴシック" panose="020B0600070205080204" pitchFamily="34" charset="-128"/>
              </a:rPr>
              <a:t>Quantifying and Comparing </a:t>
            </a:r>
            <a:r>
              <a:rPr lang="en-US" altLang="en-US" sz="3200" b="1" dirty="0">
                <a:latin typeface="+mn-lt"/>
                <a:ea typeface="ＭＳ Ｐゴシック" panose="020B0600070205080204" pitchFamily="34" charset="-128"/>
              </a:rPr>
              <a:t>Biodiversity</a:t>
            </a:r>
            <a:endParaRPr lang="en-US" altLang="en-US" sz="3200" b="1" i="1" dirty="0">
              <a:solidFill>
                <a:srgbClr val="FF0000"/>
              </a:solidFill>
              <a:latin typeface="+mn-lt"/>
              <a:ea typeface="ＭＳ Ｐゴシック" panose="020B0600070205080204" pitchFamily="34" charset="-128"/>
            </a:endParaRPr>
          </a:p>
        </p:txBody>
      </p:sp>
      <p:pic>
        <p:nvPicPr>
          <p:cNvPr id="3075"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13938" y="756142"/>
            <a:ext cx="7189369" cy="6101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415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2036" y="480291"/>
            <a:ext cx="5863336" cy="461665"/>
          </a:xfrm>
          <a:prstGeom prst="rect">
            <a:avLst/>
          </a:prstGeom>
          <a:noFill/>
        </p:spPr>
        <p:txBody>
          <a:bodyPr wrap="none" rtlCol="0">
            <a:spAutoFit/>
          </a:bodyPr>
          <a:lstStyle/>
          <a:p>
            <a:r>
              <a:rPr lang="en-US" sz="2400" b="1" dirty="0" smtClean="0"/>
              <a:t>Precipitation, Energy, Temperature gradients</a:t>
            </a:r>
            <a:endParaRPr lang="en-US" sz="2400" b="1"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132609" y="1847273"/>
            <a:ext cx="5961748" cy="3362036"/>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85642" y="193964"/>
            <a:ext cx="3482985" cy="6327423"/>
          </a:xfrm>
          <a:prstGeom prst="rect">
            <a:avLst/>
          </a:prstGeom>
        </p:spPr>
      </p:pic>
    </p:spTree>
    <p:extLst>
      <p:ext uri="{BB962C8B-B14F-4D97-AF65-F5344CB8AC3E}">
        <p14:creationId xmlns:p14="http://schemas.microsoft.com/office/powerpoint/2010/main" val="1179223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53498" y="511926"/>
            <a:ext cx="5236143" cy="5986914"/>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812242" y="240632"/>
            <a:ext cx="4680875" cy="4071878"/>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8720488" y="2915316"/>
            <a:ext cx="2794827" cy="3297175"/>
          </a:xfrm>
          <a:prstGeom prst="rect">
            <a:avLst/>
          </a:prstGeom>
        </p:spPr>
      </p:pic>
      <p:sp>
        <p:nvSpPr>
          <p:cNvPr id="6" name="TextBox 5"/>
          <p:cNvSpPr txBox="1"/>
          <p:nvPr/>
        </p:nvSpPr>
        <p:spPr>
          <a:xfrm>
            <a:off x="8065970" y="6314174"/>
            <a:ext cx="2931380" cy="369332"/>
          </a:xfrm>
          <a:prstGeom prst="rect">
            <a:avLst/>
          </a:prstGeom>
          <a:noFill/>
        </p:spPr>
        <p:txBody>
          <a:bodyPr wrap="none" rtlCol="0">
            <a:spAutoFit/>
          </a:bodyPr>
          <a:lstStyle/>
          <a:p>
            <a:r>
              <a:rPr lang="en-US" dirty="0" smtClean="0"/>
              <a:t>Kerr and Packer 1997, Nature</a:t>
            </a:r>
            <a:endParaRPr lang="en-US" dirty="0"/>
          </a:p>
        </p:txBody>
      </p:sp>
      <p:sp>
        <p:nvSpPr>
          <p:cNvPr id="8" name="TextBox 7"/>
          <p:cNvSpPr txBox="1"/>
          <p:nvPr/>
        </p:nvSpPr>
        <p:spPr>
          <a:xfrm>
            <a:off x="8229600" y="240632"/>
            <a:ext cx="3077574" cy="369332"/>
          </a:xfrm>
          <a:prstGeom prst="rect">
            <a:avLst/>
          </a:prstGeom>
          <a:noFill/>
        </p:spPr>
        <p:txBody>
          <a:bodyPr wrap="none" rtlCol="0">
            <a:spAutoFit/>
          </a:bodyPr>
          <a:lstStyle/>
          <a:p>
            <a:r>
              <a:rPr lang="en-US" b="1" dirty="0" smtClean="0"/>
              <a:t>Habitat heterogeneity matters</a:t>
            </a:r>
            <a:endParaRPr lang="en-US" b="1" dirty="0"/>
          </a:p>
        </p:txBody>
      </p:sp>
    </p:spTree>
    <p:extLst>
      <p:ext uri="{BB962C8B-B14F-4D97-AF65-F5344CB8AC3E}">
        <p14:creationId xmlns:p14="http://schemas.microsoft.com/office/powerpoint/2010/main" val="2938897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399388" y="2596269"/>
            <a:ext cx="6547115" cy="3892399"/>
          </a:xfrm>
          <a:prstGeom prst="rect">
            <a:avLst/>
          </a:prstGeom>
        </p:spPr>
      </p:pic>
      <p:sp>
        <p:nvSpPr>
          <p:cNvPr id="3" name="TextBox 2"/>
          <p:cNvSpPr txBox="1"/>
          <p:nvPr/>
        </p:nvSpPr>
        <p:spPr>
          <a:xfrm>
            <a:off x="8940404" y="651286"/>
            <a:ext cx="3251596" cy="369332"/>
          </a:xfrm>
          <a:prstGeom prst="rect">
            <a:avLst/>
          </a:prstGeom>
          <a:noFill/>
        </p:spPr>
        <p:txBody>
          <a:bodyPr wrap="none" rtlCol="0">
            <a:spAutoFit/>
          </a:bodyPr>
          <a:lstStyle/>
          <a:p>
            <a:r>
              <a:rPr lang="en-US" dirty="0" smtClean="0"/>
              <a:t>Dunn et al. 2009, Ecology Letters</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6326" y="-1"/>
            <a:ext cx="7291112" cy="3131127"/>
          </a:xfrm>
          <a:prstGeom prst="rect">
            <a:avLst/>
          </a:prstGeom>
        </p:spPr>
      </p:pic>
      <p:sp>
        <p:nvSpPr>
          <p:cNvPr id="5" name="TextBox 4"/>
          <p:cNvSpPr txBox="1"/>
          <p:nvPr/>
        </p:nvSpPr>
        <p:spPr>
          <a:xfrm>
            <a:off x="1052945" y="4793673"/>
            <a:ext cx="2242537" cy="369332"/>
          </a:xfrm>
          <a:prstGeom prst="rect">
            <a:avLst/>
          </a:prstGeom>
          <a:noFill/>
        </p:spPr>
        <p:txBody>
          <a:bodyPr wrap="none" rtlCol="0">
            <a:spAutoFit/>
          </a:bodyPr>
          <a:lstStyle/>
          <a:p>
            <a:r>
              <a:rPr lang="en-US" dirty="0" smtClean="0"/>
              <a:t>Biogeography matters</a:t>
            </a:r>
            <a:endParaRPr lang="en-US" dirty="0"/>
          </a:p>
        </p:txBody>
      </p:sp>
    </p:spTree>
    <p:extLst>
      <p:ext uri="{BB962C8B-B14F-4D97-AF65-F5344CB8AC3E}">
        <p14:creationId xmlns:p14="http://schemas.microsoft.com/office/powerpoint/2010/main" val="37288895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38400" y="996553"/>
            <a:ext cx="7315200" cy="486489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308" y="1644006"/>
            <a:ext cx="4284259" cy="2836338"/>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97849" y="1644007"/>
            <a:ext cx="4383298" cy="291763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817602" y="1287678"/>
            <a:ext cx="1985963" cy="3707606"/>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741778" y="1415703"/>
            <a:ext cx="2752694" cy="3145937"/>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368685" y="1582571"/>
            <a:ext cx="2764931" cy="3628973"/>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58656" y="2464594"/>
            <a:ext cx="1785938" cy="1928813"/>
          </a:xfrm>
          <a:prstGeom prst="rect">
            <a:avLst/>
          </a:prstGeom>
        </p:spPr>
      </p:pic>
      <p:pic>
        <p:nvPicPr>
          <p:cNvPr id="11" name="Picture 3"/>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696544" y="1833094"/>
            <a:ext cx="4191537" cy="314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18993" y="1827120"/>
            <a:ext cx="4457700" cy="3139875"/>
          </a:xfrm>
          <a:prstGeom prst="rect">
            <a:avLst/>
          </a:prstGeom>
        </p:spPr>
      </p:pic>
    </p:spTree>
    <p:extLst>
      <p:ext uri="{BB962C8B-B14F-4D97-AF65-F5344CB8AC3E}">
        <p14:creationId xmlns:p14="http://schemas.microsoft.com/office/powerpoint/2010/main" val="366733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fltVal val="0"/>
                                          </p:val>
                                        </p:tav>
                                        <p:tav tm="100000">
                                          <p:val>
                                            <p:strVal val="#ppt_w"/>
                                          </p:val>
                                        </p:tav>
                                      </p:tavLst>
                                    </p:anim>
                                    <p:anim calcmode="lin" valueType="num">
                                      <p:cBhvr>
                                        <p:cTn id="44" dur="1000" fill="hold"/>
                                        <p:tgtEl>
                                          <p:spTgt spid="13"/>
                                        </p:tgtEl>
                                        <p:attrNameLst>
                                          <p:attrName>ppt_h</p:attrName>
                                        </p:attrNameLst>
                                      </p:cBhvr>
                                      <p:tavLst>
                                        <p:tav tm="0">
                                          <p:val>
                                            <p:fltVal val="0"/>
                                          </p:val>
                                        </p:tav>
                                        <p:tav tm="100000">
                                          <p:val>
                                            <p:strVal val="#ppt_h"/>
                                          </p:val>
                                        </p:tav>
                                      </p:tavLst>
                                    </p:anim>
                                    <p:anim calcmode="lin" valueType="num">
                                      <p:cBhvr>
                                        <p:cTn id="45" dur="1000" fill="hold"/>
                                        <p:tgtEl>
                                          <p:spTgt spid="13"/>
                                        </p:tgtEl>
                                        <p:attrNameLst>
                                          <p:attrName>style.rotation</p:attrName>
                                        </p:attrNameLst>
                                      </p:cBhvr>
                                      <p:tavLst>
                                        <p:tav tm="0">
                                          <p:val>
                                            <p:fltVal val="90"/>
                                          </p:val>
                                        </p:tav>
                                        <p:tav tm="100000">
                                          <p:val>
                                            <p:fltVal val="0"/>
                                          </p:val>
                                        </p:tav>
                                      </p:tavLst>
                                    </p:anim>
                                    <p:animEffect transition="in" filter="fade">
                                      <p:cBhvr>
                                        <p:cTn id="4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9492"/>
            <a:ext cx="9144000" cy="6639017"/>
          </a:xfrm>
          <a:prstGeom prst="rect">
            <a:avLst/>
          </a:prstGeom>
        </p:spPr>
      </p:pic>
    </p:spTree>
    <p:extLst>
      <p:ext uri="{BB962C8B-B14F-4D97-AF65-F5344CB8AC3E}">
        <p14:creationId xmlns:p14="http://schemas.microsoft.com/office/powerpoint/2010/main" val="1277014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ss-extinction-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93713"/>
            <a:ext cx="76200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ChangeArrowheads="1"/>
          </p:cNvSpPr>
          <p:nvPr/>
        </p:nvSpPr>
        <p:spPr bwMode="auto">
          <a:xfrm>
            <a:off x="8778875" y="2359025"/>
            <a:ext cx="838200" cy="76200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latin typeface="Arial" panose="020B0604020202020204" pitchFamily="34" charset="0"/>
            </a:endParaRPr>
          </a:p>
        </p:txBody>
      </p:sp>
      <p:pic>
        <p:nvPicPr>
          <p:cNvPr id="7" name="Picture 2" descr="http://images.nationalgeographic.com/wpf/media-live/photos/000/010/cache/mass-extinction_1077_600x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651" y="798513"/>
            <a:ext cx="6537325"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http://www.freewebs.com/elenafodder/tre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338139"/>
            <a:ext cx="42862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4" descr="http://losangelesmover.org/images/la1.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21363" y="1249363"/>
            <a:ext cx="4845050"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6" descr="http://www.sciencephoto.com/image/180709/large/E7701845-Circular_fields-SP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639" y="3448051"/>
            <a:ext cx="4846637"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4" name="Picture 8" descr="http://www.worldofstock.com/slides/TAN2246.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905000" y="1500189"/>
            <a:ext cx="4349750"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6" name="Picture 10" descr="http://kevinconroysmith.com/wp-content/uploads/2011/09/busy-street.bmp"/>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18213" y="3578225"/>
            <a:ext cx="45910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515400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52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16738"/>
                                        </p:tgtEl>
                                        <p:attrNameLst>
                                          <p:attrName>style.visibility</p:attrName>
                                        </p:attrNameLst>
                                      </p:cBhvr>
                                      <p:to>
                                        <p:strVal val="visible"/>
                                      </p:to>
                                    </p:set>
                                    <p:animEffect transition="in" filter="fade">
                                      <p:cBhvr>
                                        <p:cTn id="19" dur="500"/>
                                        <p:tgtEl>
                                          <p:spTgt spid="116738"/>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6740"/>
                                        </p:tgtEl>
                                        <p:attrNameLst>
                                          <p:attrName>style.visibility</p:attrName>
                                        </p:attrNameLst>
                                      </p:cBhvr>
                                      <p:to>
                                        <p:strVal val="visible"/>
                                      </p:to>
                                    </p:set>
                                    <p:animEffect transition="in" filter="fade">
                                      <p:cBhvr>
                                        <p:cTn id="22" dur="500"/>
                                        <p:tgtEl>
                                          <p:spTgt spid="116740"/>
                                        </p:tgtEl>
                                      </p:cBhvr>
                                    </p:animEffect>
                                  </p:childTnLst>
                                </p:cTn>
                              </p:par>
                              <p:par>
                                <p:cTn id="23" presetID="10" presetClass="entr" presetSubtype="0" fill="hold" nodeType="withEffect">
                                  <p:stCondLst>
                                    <p:cond delay="1700"/>
                                  </p:stCondLst>
                                  <p:childTnLst>
                                    <p:set>
                                      <p:cBhvr>
                                        <p:cTn id="24" dur="1" fill="hold">
                                          <p:stCondLst>
                                            <p:cond delay="0"/>
                                          </p:stCondLst>
                                        </p:cTn>
                                        <p:tgtEl>
                                          <p:spTgt spid="116742"/>
                                        </p:tgtEl>
                                        <p:attrNameLst>
                                          <p:attrName>style.visibility</p:attrName>
                                        </p:attrNameLst>
                                      </p:cBhvr>
                                      <p:to>
                                        <p:strVal val="visible"/>
                                      </p:to>
                                    </p:set>
                                    <p:animEffect transition="in" filter="fade">
                                      <p:cBhvr>
                                        <p:cTn id="25" dur="500"/>
                                        <p:tgtEl>
                                          <p:spTgt spid="116742"/>
                                        </p:tgtEl>
                                      </p:cBhvr>
                                    </p:animEffect>
                                  </p:childTnLst>
                                </p:cTn>
                              </p:par>
                              <p:par>
                                <p:cTn id="26" presetID="42" presetClass="entr" presetSubtype="0" fill="hold" nodeType="withEffect">
                                  <p:stCondLst>
                                    <p:cond delay="3300"/>
                                  </p:stCondLst>
                                  <p:childTnLst>
                                    <p:set>
                                      <p:cBhvr>
                                        <p:cTn id="27" dur="1" fill="hold">
                                          <p:stCondLst>
                                            <p:cond delay="0"/>
                                          </p:stCondLst>
                                        </p:cTn>
                                        <p:tgtEl>
                                          <p:spTgt spid="116744"/>
                                        </p:tgtEl>
                                        <p:attrNameLst>
                                          <p:attrName>style.visibility</p:attrName>
                                        </p:attrNameLst>
                                      </p:cBhvr>
                                      <p:to>
                                        <p:strVal val="visible"/>
                                      </p:to>
                                    </p:set>
                                    <p:animEffect transition="in" filter="fade">
                                      <p:cBhvr>
                                        <p:cTn id="28" dur="1500"/>
                                        <p:tgtEl>
                                          <p:spTgt spid="116744"/>
                                        </p:tgtEl>
                                      </p:cBhvr>
                                    </p:animEffect>
                                    <p:anim calcmode="lin" valueType="num">
                                      <p:cBhvr>
                                        <p:cTn id="29" dur="1500" fill="hold"/>
                                        <p:tgtEl>
                                          <p:spTgt spid="116744"/>
                                        </p:tgtEl>
                                        <p:attrNameLst>
                                          <p:attrName>ppt_x</p:attrName>
                                        </p:attrNameLst>
                                      </p:cBhvr>
                                      <p:tavLst>
                                        <p:tav tm="0">
                                          <p:val>
                                            <p:strVal val="#ppt_x"/>
                                          </p:val>
                                        </p:tav>
                                        <p:tav tm="100000">
                                          <p:val>
                                            <p:strVal val="#ppt_x"/>
                                          </p:val>
                                        </p:tav>
                                      </p:tavLst>
                                    </p:anim>
                                    <p:anim calcmode="lin" valueType="num">
                                      <p:cBhvr>
                                        <p:cTn id="30" dur="1500" fill="hold"/>
                                        <p:tgtEl>
                                          <p:spTgt spid="116744"/>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5100"/>
                                  </p:stCondLst>
                                  <p:childTnLst>
                                    <p:set>
                                      <p:cBhvr>
                                        <p:cTn id="32" dur="1" fill="hold">
                                          <p:stCondLst>
                                            <p:cond delay="0"/>
                                          </p:stCondLst>
                                        </p:cTn>
                                        <p:tgtEl>
                                          <p:spTgt spid="116746"/>
                                        </p:tgtEl>
                                        <p:attrNameLst>
                                          <p:attrName>style.visibility</p:attrName>
                                        </p:attrNameLst>
                                      </p:cBhvr>
                                      <p:to>
                                        <p:strVal val="visible"/>
                                      </p:to>
                                    </p:set>
                                    <p:animEffect transition="in" filter="fade">
                                      <p:cBhvr>
                                        <p:cTn id="33" dur="1400"/>
                                        <p:tgtEl>
                                          <p:spTgt spid="116746"/>
                                        </p:tgtEl>
                                      </p:cBhvr>
                                    </p:animEffect>
                                    <p:anim calcmode="lin" valueType="num">
                                      <p:cBhvr>
                                        <p:cTn id="34" dur="1400" fill="hold"/>
                                        <p:tgtEl>
                                          <p:spTgt spid="116746"/>
                                        </p:tgtEl>
                                        <p:attrNameLst>
                                          <p:attrName>ppt_x</p:attrName>
                                        </p:attrNameLst>
                                      </p:cBhvr>
                                      <p:tavLst>
                                        <p:tav tm="0">
                                          <p:val>
                                            <p:strVal val="#ppt_x"/>
                                          </p:val>
                                        </p:tav>
                                        <p:tav tm="100000">
                                          <p:val>
                                            <p:strVal val="#ppt_x"/>
                                          </p:val>
                                        </p:tav>
                                      </p:tavLst>
                                    </p:anim>
                                    <p:anim calcmode="lin" valueType="num">
                                      <p:cBhvr>
                                        <p:cTn id="35" dur="1400" fill="hold"/>
                                        <p:tgtEl>
                                          <p:spTgt spid="116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6017061" cy="3815697"/>
          </a:xfrm>
          <a:prstGeom prst="rect">
            <a:avLst/>
          </a:prstGeom>
        </p:spPr>
      </p:pic>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34384" y="2314788"/>
            <a:ext cx="6057616" cy="4543212"/>
          </a:xfrm>
          <a:prstGeom prst="rect">
            <a:avLst/>
          </a:prstGeom>
        </p:spPr>
      </p:pic>
    </p:spTree>
    <p:extLst>
      <p:ext uri="{BB962C8B-B14F-4D97-AF65-F5344CB8AC3E}">
        <p14:creationId xmlns:p14="http://schemas.microsoft.com/office/powerpoint/2010/main" val="4236962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2732088" y="233364"/>
            <a:ext cx="77898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chemeClr val="tx2"/>
                </a:solidFill>
                <a:latin typeface="Arial" panose="020B0604020202020204" pitchFamily="34" charset="0"/>
              </a:rPr>
              <a:t>How do humans alter biodiversity?</a:t>
            </a:r>
          </a:p>
        </p:txBody>
      </p:sp>
      <p:sp>
        <p:nvSpPr>
          <p:cNvPr id="5" name="TextBox 1"/>
          <p:cNvSpPr txBox="1">
            <a:spLocks noChangeArrowheads="1"/>
          </p:cNvSpPr>
          <p:nvPr/>
        </p:nvSpPr>
        <p:spPr bwMode="auto">
          <a:xfrm>
            <a:off x="-180566" y="479451"/>
            <a:ext cx="6490879"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dirty="0">
                <a:latin typeface="Arial" panose="020B0604020202020204" pitchFamily="34" charset="0"/>
              </a:rPr>
              <a:t>	</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-Direct effects </a:t>
            </a:r>
          </a:p>
          <a:p>
            <a:pPr eaLnBrk="1" hangingPunct="1">
              <a:spcBef>
                <a:spcPct val="0"/>
              </a:spcBef>
              <a:buFontTx/>
              <a:buNone/>
            </a:pPr>
            <a:r>
              <a:rPr lang="en-US" altLang="en-US" sz="2400" b="1" dirty="0">
                <a:latin typeface="Arial" panose="020B0604020202020204" pitchFamily="34" charset="0"/>
              </a:rPr>
              <a:t>		-harvesting, removing</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a:r>
            <a:br>
              <a:rPr lang="en-US" altLang="en-US" sz="2400" b="1" dirty="0">
                <a:latin typeface="Arial" panose="020B0604020202020204" pitchFamily="34" charset="0"/>
              </a:rPr>
            </a:br>
            <a:r>
              <a:rPr lang="en-US" altLang="en-US" sz="2400" b="1" dirty="0">
                <a:latin typeface="Arial" panose="020B0604020202020204" pitchFamily="34" charset="0"/>
              </a:rPr>
              <a:t>	-Global change</a:t>
            </a:r>
          </a:p>
          <a:p>
            <a:pPr eaLnBrk="1" hangingPunct="1">
              <a:spcBef>
                <a:spcPct val="0"/>
              </a:spcBef>
              <a:buFontTx/>
              <a:buNone/>
            </a:pPr>
            <a:r>
              <a:rPr lang="en-US" altLang="en-US" sz="2400" b="1" dirty="0">
                <a:latin typeface="Arial" panose="020B0604020202020204" pitchFamily="34" charset="0"/>
              </a:rPr>
              <a:t>		-productivity, disturbance</a:t>
            </a:r>
          </a:p>
          <a:p>
            <a:pPr eaLnBrk="1" hangingPunct="1">
              <a:spcBef>
                <a:spcPct val="0"/>
              </a:spcBef>
              <a:buFontTx/>
              <a:buNone/>
            </a:pPr>
            <a:r>
              <a:rPr lang="en-US" altLang="en-US" sz="2400" b="1" dirty="0">
                <a:latin typeface="Arial" panose="020B0604020202020204" pitchFamily="34" charset="0"/>
              </a:rPr>
              <a:t>		habitat loss/fragmentation</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-Altered interspecific interactions</a:t>
            </a:r>
          </a:p>
          <a:p>
            <a:pPr eaLnBrk="1" hangingPunct="1">
              <a:spcBef>
                <a:spcPct val="0"/>
              </a:spcBef>
              <a:buFontTx/>
              <a:buNone/>
            </a:pPr>
            <a:r>
              <a:rPr lang="en-US" altLang="en-US" sz="2400" b="1" dirty="0">
                <a:latin typeface="Arial" panose="020B0604020202020204" pitchFamily="34" charset="0"/>
              </a:rPr>
              <a:t>		-Introduction of exotic species</a:t>
            </a:r>
          </a:p>
          <a:p>
            <a:pPr eaLnBrk="1" hangingPunct="1">
              <a:spcBef>
                <a:spcPct val="0"/>
              </a:spcBef>
              <a:buFontTx/>
              <a:buNone/>
            </a:pPr>
            <a:r>
              <a:rPr lang="en-US" altLang="en-US" sz="2400" b="1" dirty="0">
                <a:latin typeface="Arial" panose="020B0604020202020204" pitchFamily="34" charset="0"/>
              </a:rPr>
              <a:t>		loss of predators</a:t>
            </a:r>
          </a:p>
          <a:p>
            <a:pPr eaLnBrk="1" hangingPunct="1">
              <a:spcBef>
                <a:spcPct val="0"/>
              </a:spcBef>
              <a:buFontTx/>
              <a:buNone/>
            </a:pPr>
            <a:r>
              <a:rPr lang="en-US" altLang="en-US" sz="2400" b="1" dirty="0">
                <a:latin typeface="Arial" panose="020B0604020202020204" pitchFamily="34" charset="0"/>
              </a:rPr>
              <a:t>		</a:t>
            </a:r>
          </a:p>
        </p:txBody>
      </p:sp>
      <p:pic>
        <p:nvPicPr>
          <p:cNvPr id="512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438" y="762001"/>
            <a:ext cx="26797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96188" y="1957389"/>
            <a:ext cx="2925762"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89650" y="1100138"/>
            <a:ext cx="3011488"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80289" y="3100388"/>
            <a:ext cx="3005137" cy="200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856538" y="4694239"/>
            <a:ext cx="28067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738938" y="2341564"/>
            <a:ext cx="3103562"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2577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25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250"/>
                                        <p:tgtEl>
                                          <p:spTgt spid="5">
                                            <p:txEl>
                                              <p:pRg st="3" end="3"/>
                                            </p:txEl>
                                          </p:spTgt>
                                        </p:tgtEl>
                                      </p:cBhvr>
                                    </p:animEffect>
                                  </p:childTnLst>
                                </p:cTn>
                              </p:par>
                              <p:par>
                                <p:cTn id="11" presetID="10" presetClass="entr" presetSubtype="0" fill="hold" nodeType="withEffect">
                                  <p:stCondLst>
                                    <p:cond delay="75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1750"/>
                                  </p:stCondLst>
                                  <p:childTnLst>
                                    <p:set>
                                      <p:cBhvr>
                                        <p:cTn id="15" dur="1" fill="hold">
                                          <p:stCondLst>
                                            <p:cond delay="0"/>
                                          </p:stCondLst>
                                        </p:cTn>
                                        <p:tgtEl>
                                          <p:spTgt spid="5125"/>
                                        </p:tgtEl>
                                        <p:attrNameLst>
                                          <p:attrName>style.visibility</p:attrName>
                                        </p:attrNameLst>
                                      </p:cBhvr>
                                      <p:to>
                                        <p:strVal val="visible"/>
                                      </p:to>
                                    </p:set>
                                    <p:animEffect transition="in" filter="fade">
                                      <p:cBhvr>
                                        <p:cTn id="16" dur="500"/>
                                        <p:tgtEl>
                                          <p:spTgt spid="512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250"/>
                                        <p:tgtEl>
                                          <p:spTgt spid="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250"/>
                                        <p:tgtEl>
                                          <p:spTgt spid="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250"/>
                                        <p:tgtEl>
                                          <p:spTgt spid="5">
                                            <p:txEl>
                                              <p:pRg st="8" end="8"/>
                                            </p:txEl>
                                          </p:spTgt>
                                        </p:tgtEl>
                                      </p:cBhvr>
                                    </p:animEffect>
                                  </p:childTnLst>
                                </p:cTn>
                              </p:par>
                              <p:par>
                                <p:cTn id="28" presetID="10" presetClass="exit" presetSubtype="0" fill="hold" nodeType="withEffect">
                                  <p:stCondLst>
                                    <p:cond delay="0"/>
                                  </p:stCondLst>
                                  <p:childTnLst>
                                    <p:animEffect transition="out" filter="fade">
                                      <p:cBhvr>
                                        <p:cTn id="29" dur="250"/>
                                        <p:tgtEl>
                                          <p:spTgt spid="5124"/>
                                        </p:tgtEl>
                                      </p:cBhvr>
                                    </p:animEffect>
                                    <p:set>
                                      <p:cBhvr>
                                        <p:cTn id="30" dur="1" fill="hold">
                                          <p:stCondLst>
                                            <p:cond delay="249"/>
                                          </p:stCondLst>
                                        </p:cTn>
                                        <p:tgtEl>
                                          <p:spTgt spid="512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5125"/>
                                        </p:tgtEl>
                                      </p:cBhvr>
                                    </p:animEffect>
                                    <p:set>
                                      <p:cBhvr>
                                        <p:cTn id="33" dur="1" fill="hold">
                                          <p:stCondLst>
                                            <p:cond delay="249"/>
                                          </p:stCondLst>
                                        </p:cTn>
                                        <p:tgtEl>
                                          <p:spTgt spid="5125"/>
                                        </p:tgtEl>
                                        <p:attrNameLst>
                                          <p:attrName>style.visibility</p:attrName>
                                        </p:attrNameLst>
                                      </p:cBhvr>
                                      <p:to>
                                        <p:strVal val="hidden"/>
                                      </p:to>
                                    </p:set>
                                  </p:childTnLst>
                                </p:cTn>
                              </p:par>
                              <p:par>
                                <p:cTn id="34" presetID="10" presetClass="entr" presetSubtype="0" fill="hold" nodeType="withEffect">
                                  <p:stCondLst>
                                    <p:cond delay="1000"/>
                                  </p:stCondLst>
                                  <p:childTnLst>
                                    <p:set>
                                      <p:cBhvr>
                                        <p:cTn id="35" dur="1" fill="hold">
                                          <p:stCondLst>
                                            <p:cond delay="0"/>
                                          </p:stCondLst>
                                        </p:cTn>
                                        <p:tgtEl>
                                          <p:spTgt spid="5126"/>
                                        </p:tgtEl>
                                        <p:attrNameLst>
                                          <p:attrName>style.visibility</p:attrName>
                                        </p:attrNameLst>
                                      </p:cBhvr>
                                      <p:to>
                                        <p:strVal val="visible"/>
                                      </p:to>
                                    </p:set>
                                    <p:animEffect transition="in" filter="fade">
                                      <p:cBhvr>
                                        <p:cTn id="36" dur="500"/>
                                        <p:tgtEl>
                                          <p:spTgt spid="5126"/>
                                        </p:tgtEl>
                                      </p:cBhvr>
                                    </p:animEffect>
                                  </p:childTnLst>
                                </p:cTn>
                              </p:par>
                              <p:par>
                                <p:cTn id="37" presetID="10" presetClass="entr" presetSubtype="0" fill="hold" nodeType="withEffect">
                                  <p:stCondLst>
                                    <p:cond delay="2250"/>
                                  </p:stCondLst>
                                  <p:childTnLst>
                                    <p:set>
                                      <p:cBhvr>
                                        <p:cTn id="38" dur="1" fill="hold">
                                          <p:stCondLst>
                                            <p:cond delay="0"/>
                                          </p:stCondLst>
                                        </p:cTn>
                                        <p:tgtEl>
                                          <p:spTgt spid="5127"/>
                                        </p:tgtEl>
                                        <p:attrNameLst>
                                          <p:attrName>style.visibility</p:attrName>
                                        </p:attrNameLst>
                                      </p:cBhvr>
                                      <p:to>
                                        <p:strVal val="visible"/>
                                      </p:to>
                                    </p:set>
                                    <p:animEffect transition="in" filter="fade">
                                      <p:cBhvr>
                                        <p:cTn id="39" dur="500"/>
                                        <p:tgtEl>
                                          <p:spTgt spid="512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250"/>
                                        <p:tgtEl>
                                          <p:spTgt spid="5126"/>
                                        </p:tgtEl>
                                      </p:cBhvr>
                                    </p:animEffect>
                                    <p:set>
                                      <p:cBhvr>
                                        <p:cTn id="44" dur="1" fill="hold">
                                          <p:stCondLst>
                                            <p:cond delay="249"/>
                                          </p:stCondLst>
                                        </p:cTn>
                                        <p:tgtEl>
                                          <p:spTgt spid="512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250"/>
                                        <p:tgtEl>
                                          <p:spTgt spid="5127"/>
                                        </p:tgtEl>
                                      </p:cBhvr>
                                    </p:animEffect>
                                    <p:set>
                                      <p:cBhvr>
                                        <p:cTn id="47" dur="1" fill="hold">
                                          <p:stCondLst>
                                            <p:cond delay="249"/>
                                          </p:stCondLst>
                                        </p:cTn>
                                        <p:tgtEl>
                                          <p:spTgt spid="5127"/>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5">
                                            <p:txEl>
                                              <p:pRg st="12" end="12"/>
                                            </p:txEl>
                                          </p:spTgt>
                                        </p:tgtEl>
                                        <p:attrNameLst>
                                          <p:attrName>style.visibility</p:attrName>
                                        </p:attrNameLst>
                                      </p:cBhvr>
                                      <p:to>
                                        <p:strVal val="visible"/>
                                      </p:to>
                                    </p:set>
                                    <p:animEffect transition="in" filter="fade">
                                      <p:cBhvr>
                                        <p:cTn id="50" dur="250"/>
                                        <p:tgtEl>
                                          <p:spTgt spid="5">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250"/>
                                        <p:tgtEl>
                                          <p:spTgt spid="5">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4" end="14"/>
                                            </p:txEl>
                                          </p:spTgt>
                                        </p:tgtEl>
                                        <p:attrNameLst>
                                          <p:attrName>style.visibility</p:attrName>
                                        </p:attrNameLst>
                                      </p:cBhvr>
                                      <p:to>
                                        <p:strVal val="visible"/>
                                      </p:to>
                                    </p:set>
                                    <p:animEffect transition="in" filter="fade">
                                      <p:cBhvr>
                                        <p:cTn id="56" dur="250"/>
                                        <p:tgtEl>
                                          <p:spTgt spid="5">
                                            <p:txEl>
                                              <p:pRg st="14" end="14"/>
                                            </p:txEl>
                                          </p:spTgt>
                                        </p:tgtEl>
                                      </p:cBhvr>
                                    </p:animEffect>
                                  </p:childTnLst>
                                </p:cTn>
                              </p:par>
                              <p:par>
                                <p:cTn id="57" presetID="10" presetClass="entr" presetSubtype="0" fill="hold" nodeType="withEffect">
                                  <p:stCondLst>
                                    <p:cond delay="1000"/>
                                  </p:stCondLst>
                                  <p:childTnLst>
                                    <p:set>
                                      <p:cBhvr>
                                        <p:cTn id="58" dur="1" fill="hold">
                                          <p:stCondLst>
                                            <p:cond delay="0"/>
                                          </p:stCondLst>
                                        </p:cTn>
                                        <p:tgtEl>
                                          <p:spTgt spid="5130"/>
                                        </p:tgtEl>
                                        <p:attrNameLst>
                                          <p:attrName>style.visibility</p:attrName>
                                        </p:attrNameLst>
                                      </p:cBhvr>
                                      <p:to>
                                        <p:strVal val="visible"/>
                                      </p:to>
                                    </p:set>
                                    <p:animEffect transition="in" filter="fade">
                                      <p:cBhvr>
                                        <p:cTn id="59" dur="500"/>
                                        <p:tgtEl>
                                          <p:spTgt spid="5130"/>
                                        </p:tgtEl>
                                      </p:cBhvr>
                                    </p:animEffect>
                                  </p:childTnLst>
                                </p:cTn>
                              </p:par>
                              <p:par>
                                <p:cTn id="60" presetID="10" presetClass="entr" presetSubtype="0" fill="hold" nodeType="withEffect">
                                  <p:stCondLst>
                                    <p:cond delay="1500"/>
                                  </p:stCondLst>
                                  <p:childTnLst>
                                    <p:set>
                                      <p:cBhvr>
                                        <p:cTn id="61" dur="1" fill="hold">
                                          <p:stCondLst>
                                            <p:cond delay="0"/>
                                          </p:stCondLst>
                                        </p:cTn>
                                        <p:tgtEl>
                                          <p:spTgt spid="5129"/>
                                        </p:tgtEl>
                                        <p:attrNameLst>
                                          <p:attrName>style.visibility</p:attrName>
                                        </p:attrNameLst>
                                      </p:cBhvr>
                                      <p:to>
                                        <p:strVal val="visible"/>
                                      </p:to>
                                    </p:set>
                                    <p:animEffect transition="in" filter="fade">
                                      <p:cBhvr>
                                        <p:cTn id="62"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637866" y="1171473"/>
            <a:ext cx="3138398" cy="2360539"/>
            <a:chOff x="5261796" y="614713"/>
            <a:chExt cx="4184530" cy="3147385"/>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61796" y="614713"/>
              <a:ext cx="4184530" cy="3059938"/>
            </a:xfrm>
            <a:prstGeom prst="rect">
              <a:avLst/>
            </a:prstGeom>
          </p:spPr>
        </p:pic>
        <p:sp>
          <p:nvSpPr>
            <p:cNvPr id="5" name="Rectangle 4"/>
            <p:cNvSpPr/>
            <p:nvPr/>
          </p:nvSpPr>
          <p:spPr>
            <a:xfrm>
              <a:off x="5523723" y="3177322"/>
              <a:ext cx="2379306" cy="584776"/>
            </a:xfrm>
            <a:prstGeom prst="rect">
              <a:avLst/>
            </a:prstGeom>
          </p:spPr>
          <p:txBody>
            <a:bodyPr wrap="square">
              <a:spAutoFit/>
            </a:bodyPr>
            <a:lstStyle/>
            <a:p>
              <a:r>
                <a:rPr lang="en-US" sz="750" dirty="0"/>
                <a:t>By Brian </a:t>
              </a:r>
              <a:r>
                <a:rPr lang="en-US" sz="750" dirty="0" err="1"/>
                <a:t>Gratwicke</a:t>
              </a:r>
              <a:r>
                <a:rPr lang="en-US" sz="750" dirty="0"/>
                <a:t> https://commons.wikimedia.org/w/index.php?curid=33287935</a:t>
              </a:r>
            </a:p>
          </p:txBody>
        </p:sp>
      </p:grpSp>
      <p:grpSp>
        <p:nvGrpSpPr>
          <p:cNvPr id="17" name="Group 16"/>
          <p:cNvGrpSpPr/>
          <p:nvPr/>
        </p:nvGrpSpPr>
        <p:grpSpPr>
          <a:xfrm>
            <a:off x="4216976" y="1374757"/>
            <a:ext cx="1420890" cy="2340646"/>
            <a:chOff x="3629203" y="1155707"/>
            <a:chExt cx="1894520" cy="3120862"/>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66010" y="1155707"/>
              <a:ext cx="1714487" cy="2916771"/>
            </a:xfrm>
            <a:prstGeom prst="rect">
              <a:avLst/>
            </a:prstGeom>
          </p:spPr>
        </p:pic>
        <p:sp>
          <p:nvSpPr>
            <p:cNvPr id="9" name="Rectangle 8"/>
            <p:cNvSpPr/>
            <p:nvPr/>
          </p:nvSpPr>
          <p:spPr>
            <a:xfrm>
              <a:off x="3629203" y="3537905"/>
              <a:ext cx="1894520" cy="738664"/>
            </a:xfrm>
            <a:prstGeom prst="rect">
              <a:avLst/>
            </a:prstGeom>
          </p:spPr>
          <p:txBody>
            <a:bodyPr wrap="square">
              <a:spAutoFit/>
            </a:bodyPr>
            <a:lstStyle/>
            <a:p>
              <a:r>
                <a:rPr lang="en-US" sz="750" b="1" i="1" dirty="0"/>
                <a:t>Public Domain, https://commons.wikimedia.org/w/index.php?curid=1582404</a:t>
              </a:r>
            </a:p>
          </p:txBody>
        </p:sp>
      </p:grpSp>
      <p:grpSp>
        <p:nvGrpSpPr>
          <p:cNvPr id="20" name="Group 19"/>
          <p:cNvGrpSpPr/>
          <p:nvPr/>
        </p:nvGrpSpPr>
        <p:grpSpPr>
          <a:xfrm>
            <a:off x="8550514" y="963271"/>
            <a:ext cx="2003065" cy="2636716"/>
            <a:chOff x="9171884" y="141360"/>
            <a:chExt cx="2670753" cy="3515622"/>
          </a:xfrm>
        </p:grpSpPr>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9303100" y="141360"/>
              <a:ext cx="2446841" cy="2926178"/>
            </a:xfrm>
            <a:prstGeom prst="rect">
              <a:avLst/>
            </a:prstGeom>
          </p:spPr>
        </p:pic>
        <p:sp>
          <p:nvSpPr>
            <p:cNvPr id="11" name="Rectangle 10"/>
            <p:cNvSpPr/>
            <p:nvPr/>
          </p:nvSpPr>
          <p:spPr>
            <a:xfrm>
              <a:off x="9171884" y="3072206"/>
              <a:ext cx="2670753" cy="584776"/>
            </a:xfrm>
            <a:prstGeom prst="rect">
              <a:avLst/>
            </a:prstGeom>
          </p:spPr>
          <p:txBody>
            <a:bodyPr wrap="square">
              <a:spAutoFit/>
            </a:bodyPr>
            <a:lstStyle/>
            <a:p>
              <a:r>
                <a:rPr lang="en-US" sz="750" dirty="0"/>
                <a:t>By John Charles </a:t>
              </a:r>
              <a:r>
                <a:rPr lang="en-US" sz="750" dirty="0" err="1"/>
                <a:t>Meliss</a:t>
              </a:r>
              <a:r>
                <a:rPr lang="en-US" sz="750" dirty="0"/>
                <a:t> - Public Domain, https://commons.wikimedia.org/w/index.php?curid=2587688</a:t>
              </a:r>
            </a:p>
          </p:txBody>
        </p:sp>
      </p:grpSp>
      <p:sp>
        <p:nvSpPr>
          <p:cNvPr id="12" name="TextBox 11"/>
          <p:cNvSpPr txBox="1"/>
          <p:nvPr/>
        </p:nvSpPr>
        <p:spPr>
          <a:xfrm>
            <a:off x="3723276" y="288618"/>
            <a:ext cx="4073551" cy="461665"/>
          </a:xfrm>
          <a:prstGeom prst="rect">
            <a:avLst/>
          </a:prstGeom>
          <a:noFill/>
        </p:spPr>
        <p:txBody>
          <a:bodyPr wrap="none" rtlCol="0">
            <a:spAutoFit/>
          </a:bodyPr>
          <a:lstStyle/>
          <a:p>
            <a:r>
              <a:rPr lang="en-US" sz="2400" b="1" dirty="0">
                <a:latin typeface="Verdana" panose="020B0604030504040204" pitchFamily="34" charset="0"/>
                <a:ea typeface="Verdana" panose="020B0604030504040204" pitchFamily="34" charset="0"/>
                <a:cs typeface="Verdana" panose="020B0604030504040204" pitchFamily="34" charset="0"/>
              </a:rPr>
              <a:t>Sixth Mass Extinction?</a:t>
            </a:r>
          </a:p>
        </p:txBody>
      </p:sp>
      <p:grpSp>
        <p:nvGrpSpPr>
          <p:cNvPr id="18" name="Group 17"/>
          <p:cNvGrpSpPr/>
          <p:nvPr/>
        </p:nvGrpSpPr>
        <p:grpSpPr>
          <a:xfrm>
            <a:off x="1932536" y="1301854"/>
            <a:ext cx="1956803" cy="2149196"/>
            <a:chOff x="544713" y="592805"/>
            <a:chExt cx="2609070" cy="2865595"/>
          </a:xfrm>
        </p:grpSpPr>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44713" y="592805"/>
              <a:ext cx="2609070" cy="2829392"/>
            </a:xfrm>
            <a:prstGeom prst="rect">
              <a:avLst/>
            </a:prstGeom>
          </p:spPr>
        </p:pic>
        <p:sp>
          <p:nvSpPr>
            <p:cNvPr id="3" name="Rectangle 2"/>
            <p:cNvSpPr/>
            <p:nvPr/>
          </p:nvSpPr>
          <p:spPr>
            <a:xfrm>
              <a:off x="634845" y="2873624"/>
              <a:ext cx="2444257" cy="584776"/>
            </a:xfrm>
            <a:prstGeom prst="rect">
              <a:avLst/>
            </a:prstGeom>
          </p:spPr>
          <p:txBody>
            <a:bodyPr wrap="square">
              <a:spAutoFit/>
            </a:bodyPr>
            <a:lstStyle/>
            <a:p>
              <a:r>
                <a:rPr lang="en-US" sz="750" b="1" i="1" dirty="0">
                  <a:solidFill>
                    <a:schemeClr val="bg1"/>
                  </a:solidFill>
                </a:rPr>
                <a:t>Public Domain, https://commons.wikimedia.org/w/index.php?curid=352902</a:t>
              </a:r>
            </a:p>
          </p:txBody>
        </p:sp>
      </p:grpSp>
      <p:grpSp>
        <p:nvGrpSpPr>
          <p:cNvPr id="26" name="Group 25"/>
          <p:cNvGrpSpPr/>
          <p:nvPr/>
        </p:nvGrpSpPr>
        <p:grpSpPr>
          <a:xfrm>
            <a:off x="1932535" y="3674629"/>
            <a:ext cx="2917730" cy="2188298"/>
            <a:chOff x="544713" y="3756504"/>
            <a:chExt cx="3890307" cy="2917731"/>
          </a:xfrm>
        </p:grpSpPr>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44713" y="3756504"/>
              <a:ext cx="3890307" cy="2917731"/>
            </a:xfrm>
            <a:prstGeom prst="rect">
              <a:avLst/>
            </a:prstGeom>
          </p:spPr>
        </p:pic>
        <p:sp>
          <p:nvSpPr>
            <p:cNvPr id="15" name="Rectangle 14"/>
            <p:cNvSpPr/>
            <p:nvPr/>
          </p:nvSpPr>
          <p:spPr>
            <a:xfrm>
              <a:off x="544713" y="6237991"/>
              <a:ext cx="3725210" cy="430887"/>
            </a:xfrm>
            <a:prstGeom prst="rect">
              <a:avLst/>
            </a:prstGeom>
          </p:spPr>
          <p:txBody>
            <a:bodyPr wrap="square">
              <a:spAutoFit/>
            </a:bodyPr>
            <a:lstStyle/>
            <a:p>
              <a:r>
                <a:rPr lang="en-US" sz="750" b="1" i="1" dirty="0">
                  <a:solidFill>
                    <a:schemeClr val="bg1"/>
                  </a:solidFill>
                </a:rPr>
                <a:t>CC BY-SA 2.5 </a:t>
              </a:r>
              <a:r>
                <a:rPr lang="en-US" sz="750" b="1" i="1" dirty="0" err="1">
                  <a:solidFill>
                    <a:schemeClr val="bg1"/>
                  </a:solidFill>
                </a:rPr>
                <a:t>es</a:t>
              </a:r>
              <a:r>
                <a:rPr lang="en-US" sz="750" b="1" i="1" dirty="0">
                  <a:solidFill>
                    <a:schemeClr val="bg1"/>
                  </a:solidFill>
                </a:rPr>
                <a:t>, https://commons.wikimedia.org/w/index.php?curid=531560</a:t>
              </a:r>
            </a:p>
          </p:txBody>
        </p:sp>
      </p:grpSp>
      <p:grpSp>
        <p:nvGrpSpPr>
          <p:cNvPr id="21" name="Group 20"/>
          <p:cNvGrpSpPr/>
          <p:nvPr/>
        </p:nvGrpSpPr>
        <p:grpSpPr>
          <a:xfrm>
            <a:off x="7781391" y="3660061"/>
            <a:ext cx="2693169" cy="2177751"/>
            <a:chOff x="8343186" y="3737080"/>
            <a:chExt cx="3590892" cy="2903668"/>
          </a:xfrm>
        </p:grpSpPr>
        <p:pic>
          <p:nvPicPr>
            <p:cNvPr id="13" name="Picture 1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363767" y="3737080"/>
              <a:ext cx="3570311" cy="2903668"/>
            </a:xfrm>
            <a:prstGeom prst="rect">
              <a:avLst/>
            </a:prstGeom>
          </p:spPr>
        </p:pic>
        <p:sp>
          <p:nvSpPr>
            <p:cNvPr id="16" name="Rectangle 15"/>
            <p:cNvSpPr/>
            <p:nvPr/>
          </p:nvSpPr>
          <p:spPr>
            <a:xfrm>
              <a:off x="8343186" y="3737080"/>
              <a:ext cx="2050995" cy="584776"/>
            </a:xfrm>
            <a:prstGeom prst="rect">
              <a:avLst/>
            </a:prstGeom>
          </p:spPr>
          <p:txBody>
            <a:bodyPr wrap="square">
              <a:spAutoFit/>
            </a:bodyPr>
            <a:lstStyle/>
            <a:p>
              <a:r>
                <a:rPr lang="en-US" sz="750" b="1" i="1" dirty="0">
                  <a:solidFill>
                    <a:schemeClr val="accent2">
                      <a:lumMod val="50000"/>
                    </a:schemeClr>
                  </a:solidFill>
                </a:rPr>
                <a:t>By Tigran </a:t>
              </a:r>
              <a:r>
                <a:rPr lang="en-US" sz="750" b="1" i="1" dirty="0" err="1">
                  <a:solidFill>
                    <a:schemeClr val="accent2">
                      <a:lumMod val="50000"/>
                    </a:schemeClr>
                  </a:solidFill>
                </a:rPr>
                <a:t>Tadevosyan</a:t>
              </a:r>
              <a:r>
                <a:rPr lang="en-US" sz="750" b="1" i="1" dirty="0">
                  <a:solidFill>
                    <a:schemeClr val="accent2">
                      <a:lumMod val="50000"/>
                    </a:schemeClr>
                  </a:solidFill>
                </a:rPr>
                <a:t> - https://commons.wikimedia.org/w/index.php?curid=19441383</a:t>
              </a:r>
            </a:p>
          </p:txBody>
        </p:sp>
      </p:grpSp>
      <p:grpSp>
        <p:nvGrpSpPr>
          <p:cNvPr id="25" name="Group 24"/>
          <p:cNvGrpSpPr/>
          <p:nvPr/>
        </p:nvGrpSpPr>
        <p:grpSpPr>
          <a:xfrm>
            <a:off x="5241774" y="3677508"/>
            <a:ext cx="2004960" cy="2236600"/>
            <a:chOff x="4940500" y="3810553"/>
            <a:chExt cx="2413942" cy="2830196"/>
          </a:xfrm>
        </p:grpSpPr>
        <p:pic>
          <p:nvPicPr>
            <p:cNvPr id="22" name="Picture 2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940500" y="3810553"/>
              <a:ext cx="2393361" cy="2830196"/>
            </a:xfrm>
            <a:prstGeom prst="rect">
              <a:avLst/>
            </a:prstGeom>
          </p:spPr>
        </p:pic>
        <p:sp>
          <p:nvSpPr>
            <p:cNvPr id="24" name="Rectangle 23"/>
            <p:cNvSpPr/>
            <p:nvPr/>
          </p:nvSpPr>
          <p:spPr>
            <a:xfrm>
              <a:off x="4975136" y="6330135"/>
              <a:ext cx="2379306" cy="262886"/>
            </a:xfrm>
            <a:prstGeom prst="rect">
              <a:avLst/>
            </a:prstGeom>
          </p:spPr>
          <p:txBody>
            <a:bodyPr wrap="square">
              <a:spAutoFit/>
            </a:bodyPr>
            <a:lstStyle/>
            <a:p>
              <a:r>
                <a:rPr lang="en-US" sz="750" b="1" i="1" dirty="0">
                  <a:solidFill>
                    <a:schemeClr val="bg1"/>
                  </a:solidFill>
                </a:rPr>
                <a:t>By Tiffany Knight (used with permission)</a:t>
              </a:r>
            </a:p>
          </p:txBody>
        </p:sp>
      </p:grpSp>
      <p:pic>
        <p:nvPicPr>
          <p:cNvPr id="2" name="Picture 1"/>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512010" y="1228586"/>
            <a:ext cx="6489134" cy="5568379"/>
          </a:xfrm>
          <a:prstGeom prst="rect">
            <a:avLst/>
          </a:prstGeom>
        </p:spPr>
      </p:pic>
    </p:spTree>
    <p:extLst>
      <p:ext uri="{BB962C8B-B14F-4D97-AF65-F5344CB8AC3E}">
        <p14:creationId xmlns:p14="http://schemas.microsoft.com/office/powerpoint/2010/main" val="231946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10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3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childTnLst>
                                </p:cTn>
                              </p:par>
                              <p:par>
                                <p:cTn id="22" presetID="10" presetClass="entr" presetSubtype="0" fill="hold" nodeType="withEffect">
                                  <p:stCondLst>
                                    <p:cond delay="10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childTnLst>
                                </p:cTn>
                              </p:par>
                              <p:par>
                                <p:cTn id="25" presetID="10" presetClass="entr" presetSubtype="0" fill="hold" nodeType="withEffect">
                                  <p:stCondLst>
                                    <p:cond delay="20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p:cNvPicPr>
          <p:nvPr/>
        </p:nvPicPr>
        <p:blipFill rotWithShape="1">
          <a:blip r:embed="rId3" cstate="email">
            <a:extLst>
              <a:ext uri="{28A0092B-C50C-407E-A947-70E740481C1C}">
                <a14:useLocalDpi xmlns:a14="http://schemas.microsoft.com/office/drawing/2010/main" val="0"/>
              </a:ext>
            </a:extLst>
          </a:blip>
          <a:srcRect t="-1559"/>
          <a:stretch/>
        </p:blipFill>
        <p:spPr bwMode="auto">
          <a:xfrm>
            <a:off x="795633" y="1494622"/>
            <a:ext cx="3189226" cy="4448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5"/>
          <p:cNvPicPr>
            <a:picLocks noChangeAspect="1"/>
          </p:cNvPicPr>
          <p:nvPr/>
        </p:nvPicPr>
        <p:blipFill>
          <a:blip r:embed="rId4" cstate="email">
            <a:extLst>
              <a:ext uri="{28A0092B-C50C-407E-A947-70E740481C1C}">
                <a14:useLocalDpi xmlns:a14="http://schemas.microsoft.com/office/drawing/2010/main" val="0"/>
              </a:ext>
            </a:extLst>
          </a:blip>
          <a:srcRect l="-164"/>
          <a:stretch>
            <a:fillRect/>
          </a:stretch>
        </p:blipFill>
        <p:spPr bwMode="auto">
          <a:xfrm>
            <a:off x="414209" y="936356"/>
            <a:ext cx="294084" cy="425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TextBox 1"/>
          <p:cNvSpPr txBox="1">
            <a:spLocks noChangeArrowheads="1"/>
          </p:cNvSpPr>
          <p:nvPr/>
        </p:nvSpPr>
        <p:spPr bwMode="auto">
          <a:xfrm>
            <a:off x="1352141" y="6157296"/>
            <a:ext cx="20762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200" i="1" dirty="0">
                <a:latin typeface="Arial" panose="020B0604020202020204" pitchFamily="34" charset="0"/>
              </a:rPr>
              <a:t>Murphy and Romanuk 2013</a:t>
            </a:r>
          </a:p>
        </p:txBody>
      </p:sp>
      <p:pic>
        <p:nvPicPr>
          <p:cNvPr id="9" name="Picture 1"/>
          <p:cNvPicPr>
            <a:picLocks noChangeAspect="1"/>
          </p:cNvPicPr>
          <p:nvPr/>
        </p:nvPicPr>
        <p:blipFill rotWithShape="1">
          <a:blip r:embed="rId5" cstate="email">
            <a:extLst>
              <a:ext uri="{28A0092B-C50C-407E-A947-70E740481C1C}">
                <a14:useLocalDpi xmlns:a14="http://schemas.microsoft.com/office/drawing/2010/main" val="0"/>
              </a:ext>
            </a:extLst>
          </a:blip>
          <a:srcRect b="31359"/>
          <a:stretch/>
        </p:blipFill>
        <p:spPr bwMode="auto">
          <a:xfrm>
            <a:off x="5662268" y="346370"/>
            <a:ext cx="5687000" cy="1868778"/>
          </a:xfrm>
          <a:prstGeom prst="rect">
            <a:avLst/>
          </a:prstGeom>
          <a:noFill/>
          <a:ln w="254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5"/>
          <p:cNvPicPr>
            <a:picLocks noChangeAspect="1"/>
          </p:cNvPicPr>
          <p:nvPr/>
        </p:nvPicPr>
        <p:blipFill rotWithShape="1">
          <a:blip r:embed="rId6" cstate="email">
            <a:extLst>
              <a:ext uri="{28A0092B-C50C-407E-A947-70E740481C1C}">
                <a14:useLocalDpi xmlns:a14="http://schemas.microsoft.com/office/drawing/2010/main" val="0"/>
              </a:ext>
            </a:extLst>
          </a:blip>
          <a:srcRect t="23214" r="33467" b="45569"/>
          <a:stretch/>
        </p:blipFill>
        <p:spPr bwMode="auto">
          <a:xfrm>
            <a:off x="5553086" y="4657776"/>
            <a:ext cx="5187702" cy="1631028"/>
          </a:xfrm>
          <a:prstGeom prst="rect">
            <a:avLst/>
          </a:prstGeom>
          <a:noFill/>
          <a:ln w="254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662268" y="2461870"/>
            <a:ext cx="5859626" cy="1861426"/>
          </a:xfrm>
          <a:prstGeom prst="rect">
            <a:avLst/>
          </a:prstGeom>
          <a:noFill/>
          <a:ln w="254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2789384" y="868364"/>
            <a:ext cx="203195" cy="4123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5480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50" y="66675"/>
            <a:ext cx="2874569" cy="461665"/>
          </a:xfrm>
          <a:prstGeom prst="rect">
            <a:avLst/>
          </a:prstGeom>
          <a:solidFill>
            <a:schemeClr val="bg1"/>
          </a:solidFill>
        </p:spPr>
        <p:txBody>
          <a:bodyPr wrap="none" rtlCol="0">
            <a:spAutoFit/>
          </a:bodyPr>
          <a:lstStyle/>
          <a:p>
            <a:r>
              <a:rPr lang="en-US" sz="2400" b="1" i="1" dirty="0">
                <a:solidFill>
                  <a:schemeClr val="tx2"/>
                </a:solidFill>
              </a:rPr>
              <a:t>What is Biodiversity?</a:t>
            </a:r>
          </a:p>
        </p:txBody>
      </p:sp>
      <p:pic>
        <p:nvPicPr>
          <p:cNvPr id="3" name="Picture 4" descr="Urwald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03844" y="-4893"/>
            <a:ext cx="3911133" cy="6862893"/>
          </a:xfrm>
          <a:prstGeom prst="rect">
            <a:avLst/>
          </a:prstGeom>
          <a:solidFill>
            <a:schemeClr val="bg1"/>
          </a:solidFill>
          <a:ln w="9525">
            <a:noFill/>
            <a:miter lim="800000"/>
            <a:headEnd/>
            <a:tailEnd/>
          </a:ln>
          <a:effectLst/>
        </p:spPr>
      </p:pic>
      <p:pic>
        <p:nvPicPr>
          <p:cNvPr id="4" name="Picture 4" descr="butterfly collection"/>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390525" y="3676813"/>
            <a:ext cx="3319907" cy="3076412"/>
          </a:xfrm>
          <a:prstGeom prst="rect">
            <a:avLst/>
          </a:prstGeom>
          <a:solidFill>
            <a:schemeClr val="bg1"/>
          </a:solidFill>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281" y="647168"/>
            <a:ext cx="3802194" cy="2847975"/>
          </a:xfrm>
          <a:prstGeom prst="rect">
            <a:avLst/>
          </a:prstGeom>
          <a:solidFill>
            <a:schemeClr val="bg1"/>
          </a:solidFill>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331281" y="3925249"/>
            <a:ext cx="3783611" cy="2932751"/>
          </a:xfrm>
          <a:prstGeom prst="rect">
            <a:avLst/>
          </a:prstGeom>
          <a:solidFill>
            <a:schemeClr val="bg1"/>
          </a:solidFill>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0525" y="641705"/>
            <a:ext cx="3131744" cy="2858903"/>
          </a:xfrm>
          <a:prstGeom prst="rect">
            <a:avLst/>
          </a:prstGeom>
          <a:solidFill>
            <a:schemeClr val="bg1"/>
          </a:solidFill>
        </p:spPr>
      </p:pic>
      <p:sp>
        <p:nvSpPr>
          <p:cNvPr id="8" name="Textfeld 13"/>
          <p:cNvSpPr txBox="1"/>
          <p:nvPr/>
        </p:nvSpPr>
        <p:spPr>
          <a:xfrm>
            <a:off x="2478986" y="1143027"/>
            <a:ext cx="8362992" cy="4360937"/>
          </a:xfrm>
          <a:prstGeom prst="rect">
            <a:avLst/>
          </a:prstGeom>
          <a:solidFill>
            <a:schemeClr val="bg1">
              <a:alpha val="50000"/>
            </a:schemeClr>
          </a:solidFill>
        </p:spPr>
        <p:txBody>
          <a:bodyPr wrap="square" rtlCol="0">
            <a:spAutoFit/>
          </a:bodyPr>
          <a:lstStyle/>
          <a:p>
            <a:pPr algn="ctr"/>
            <a:r>
              <a:rPr lang="de-DE" sz="1261" b="1" dirty="0"/>
              <a:t>CTAGTACCGTTCGGATAATG</a:t>
            </a:r>
            <a:r>
              <a:rPr lang="de-DE" sz="1261" b="1" dirty="0">
                <a:solidFill>
                  <a:schemeClr val="bg1"/>
                </a:solidFill>
              </a:rPr>
              <a:t>CGTATGCCGTTGATGTATCTCGAATGTCCCTGAGA</a:t>
            </a:r>
            <a:r>
              <a:rPr lang="de-DE" sz="1261" b="1" dirty="0"/>
              <a:t>TCCTCTGAGGTTCTGACTATGCTATGTCCCTGAGATCCTC</a:t>
            </a:r>
            <a:r>
              <a:rPr lang="de-DE" sz="1261" b="1" dirty="0">
                <a:solidFill>
                  <a:schemeClr val="bg1"/>
                </a:solidFill>
              </a:rPr>
              <a:t>TGAGGTTCTGACTATGCTGCGTATGCCGTTGATG</a:t>
            </a:r>
            <a:r>
              <a:rPr lang="de-DE" sz="1261" b="1" dirty="0"/>
              <a:t>TATCTCGAATGTTATCTGATATGCGTGACACCTGGATCCTA</a:t>
            </a:r>
            <a:r>
              <a:rPr lang="de-DE" sz="1261" b="1" dirty="0">
                <a:solidFill>
                  <a:schemeClr val="bg1"/>
                </a:solidFill>
              </a:rPr>
              <a:t>GTACCGTTCGGATAATGCGTATGCCGTTGATGTATC</a:t>
            </a:r>
            <a:r>
              <a:rPr lang="de-DE" sz="1261" b="1" dirty="0"/>
              <a:t>TCGAATGTCCCTGAGATCCTCTGAGGTTTTTTACTATGCTA</a:t>
            </a:r>
            <a:r>
              <a:rPr lang="de-DE" sz="1261" b="1" dirty="0">
                <a:solidFill>
                  <a:schemeClr val="bg1"/>
                </a:solidFill>
              </a:rPr>
              <a:t>TGTCCCTGAGATCCTCTGAGGTTCTGACTATGCTG</a:t>
            </a:r>
            <a:r>
              <a:rPr lang="de-DE" sz="1261" b="1" dirty="0"/>
              <a:t>CGTATGCCGTTGATGTATCTCGAATGTTATCTGATATGCGT</a:t>
            </a:r>
            <a:r>
              <a:rPr lang="de-DE" sz="1261" b="1" dirty="0">
                <a:solidFill>
                  <a:schemeClr val="bg1"/>
                </a:solidFill>
              </a:rPr>
              <a:t>GACACCTGGATCCTAG</a:t>
            </a:r>
            <a:r>
              <a:rPr lang="de-DE" sz="1261" b="1" dirty="0"/>
              <a:t>TACCGTTCGGATAAT</a:t>
            </a:r>
            <a:r>
              <a:rPr lang="de-DE" sz="1261" b="1" dirty="0">
                <a:solidFill>
                  <a:schemeClr val="bg1"/>
                </a:solidFill>
              </a:rPr>
              <a:t>GCG</a:t>
            </a:r>
            <a:r>
              <a:rPr lang="de-DE" sz="1261" b="1" dirty="0"/>
              <a:t>TATGCCGTTGATGTATCTCGAATGTCCCTGAGATCCTCTGA</a:t>
            </a:r>
            <a:r>
              <a:rPr lang="de-DE" sz="1261" b="1" dirty="0">
                <a:solidFill>
                  <a:schemeClr val="bg1"/>
                </a:solidFill>
              </a:rPr>
              <a:t>GGTTCTGACTATGCTAT</a:t>
            </a:r>
            <a:r>
              <a:rPr lang="de-DE" sz="1261" b="1" dirty="0"/>
              <a:t>GTCCCTGAGATCCT</a:t>
            </a:r>
            <a:r>
              <a:rPr lang="de-DE" sz="1261" b="1" dirty="0">
                <a:solidFill>
                  <a:schemeClr val="bg1"/>
                </a:solidFill>
              </a:rPr>
              <a:t>CTGA</a:t>
            </a:r>
            <a:r>
              <a:rPr lang="de-DE" sz="1261" b="1" dirty="0"/>
              <a:t>GGTTCTGACTATGCTGCGTATGGGGGGGTGTATCTCGAA</a:t>
            </a:r>
            <a:r>
              <a:rPr lang="de-DE" sz="1261" b="1" dirty="0">
                <a:solidFill>
                  <a:schemeClr val="bg1"/>
                </a:solidFill>
              </a:rPr>
              <a:t>TGTTATCTGATATGCGT</a:t>
            </a:r>
            <a:r>
              <a:rPr lang="de-DE" sz="1261" b="1" dirty="0"/>
              <a:t>GACACCTGGATCCTA</a:t>
            </a:r>
            <a:r>
              <a:rPr lang="de-DE" sz="1261" b="1" dirty="0">
                <a:solidFill>
                  <a:schemeClr val="bg1"/>
                </a:solidFill>
              </a:rPr>
              <a:t>GTAC</a:t>
            </a:r>
            <a:r>
              <a:rPr lang="de-DE" sz="1261" b="1" dirty="0"/>
              <a:t>CGTTCGGATAATGCGTATGCCGTTGATGTATCTCGAATGT</a:t>
            </a:r>
            <a:r>
              <a:rPr lang="de-DE" sz="1261" b="1" dirty="0">
                <a:solidFill>
                  <a:schemeClr val="bg1"/>
                </a:solidFill>
              </a:rPr>
              <a:t>CCCTGAGATCCTCTGAG</a:t>
            </a:r>
            <a:r>
              <a:rPr lang="de-DE" sz="1261" b="1" dirty="0"/>
              <a:t>GTTCTGACTATGCTA</a:t>
            </a:r>
            <a:r>
              <a:rPr lang="de-DE" sz="1261" b="1" dirty="0">
                <a:solidFill>
                  <a:schemeClr val="bg1"/>
                </a:solidFill>
              </a:rPr>
              <a:t>TGTC</a:t>
            </a:r>
            <a:r>
              <a:rPr lang="de-DE" sz="1261" b="1" dirty="0"/>
              <a:t>CCTGAGATCCTCTGAGGTTCTGACTATGCTGCGTATGCC</a:t>
            </a:r>
            <a:r>
              <a:rPr lang="de-DE" sz="1261" b="1" dirty="0">
                <a:solidFill>
                  <a:schemeClr val="bg1"/>
                </a:solidFill>
              </a:rPr>
              <a:t>GTTGATGTATCTCGAATGTTA</a:t>
            </a:r>
            <a:r>
              <a:rPr lang="de-DE" sz="1261" b="1" dirty="0"/>
              <a:t>TCTG</a:t>
            </a:r>
            <a:r>
              <a:rPr lang="de-DE" sz="1261" b="1" dirty="0">
                <a:solidFill>
                  <a:schemeClr val="bg1"/>
                </a:solidFill>
              </a:rPr>
              <a:t>ATATGCGTGAC</a:t>
            </a:r>
            <a:r>
              <a:rPr lang="de-DE" sz="1261" b="1" dirty="0"/>
              <a:t>ACCTGGATCCTAGTACCGTTCGGATAATGCGTATGCCGTT</a:t>
            </a:r>
            <a:r>
              <a:rPr lang="de-DE" sz="1261" b="1" dirty="0">
                <a:solidFill>
                  <a:schemeClr val="bg1"/>
                </a:solidFill>
              </a:rPr>
              <a:t>GATGTATCT</a:t>
            </a:r>
            <a:r>
              <a:rPr lang="de-DE" sz="1261" b="1" dirty="0"/>
              <a:t>CGAA</a:t>
            </a:r>
            <a:r>
              <a:rPr lang="de-DE" sz="1261" b="1" dirty="0">
                <a:solidFill>
                  <a:schemeClr val="bg1"/>
                </a:solidFill>
              </a:rPr>
              <a:t>TGTCCCTGAGATCCTCTGAGGT</a:t>
            </a:r>
            <a:r>
              <a:rPr lang="de-DE" sz="1261" b="1" dirty="0"/>
              <a:t>TCTGACTATGCTATGTCCCTGAGATCCTCTGAGGTTCTGA</a:t>
            </a:r>
            <a:r>
              <a:rPr lang="de-DE" sz="1261" b="1" dirty="0">
                <a:solidFill>
                  <a:schemeClr val="bg1"/>
                </a:solidFill>
              </a:rPr>
              <a:t>CTATGCTGCGTATGCCGTTGATGTATCTCGAATGT</a:t>
            </a:r>
            <a:r>
              <a:rPr lang="de-DE" sz="1261" b="1" dirty="0"/>
              <a:t>TATCTGATATGCGTGACACCTGGATCCTAGTACCGTTCGGA</a:t>
            </a:r>
            <a:r>
              <a:rPr lang="de-DE" sz="1261" b="1" dirty="0">
                <a:solidFill>
                  <a:schemeClr val="bg1"/>
                </a:solidFill>
              </a:rPr>
              <a:t>TAATGCGTATGCCGTTGATGTATCTCGAATGTCCC</a:t>
            </a:r>
            <a:r>
              <a:rPr lang="de-DE" sz="1261" b="1" dirty="0"/>
              <a:t>TGAGATCCTCTGAGGTTCTGACTATGCTATGTCCCTGAGA</a:t>
            </a:r>
            <a:r>
              <a:rPr lang="de-DE" sz="1261" b="1" dirty="0">
                <a:solidFill>
                  <a:schemeClr val="bg1"/>
                </a:solidFill>
              </a:rPr>
              <a:t>TCCTCTGAGGTTCTGACTATGCTGCGTATGCCGTT</a:t>
            </a:r>
            <a:r>
              <a:rPr lang="de-DE" sz="1261" b="1" dirty="0"/>
              <a:t>GATGTATCTCGAATGTTATCTGATATGCGTGACACCTGGAT</a:t>
            </a:r>
            <a:r>
              <a:rPr lang="de-DE" sz="1261" b="1" dirty="0">
                <a:solidFill>
                  <a:schemeClr val="bg1"/>
                </a:solidFill>
              </a:rPr>
              <a:t>CCTAGTACCGTTCGGATAATGCGTATGCCGTTGAT</a:t>
            </a:r>
            <a:r>
              <a:rPr lang="de-DE" sz="1261" b="1" dirty="0"/>
              <a:t>GTATCTCGAATGTCCCTGAGATCCCTCTGAGGTTCTGACT</a:t>
            </a:r>
            <a:r>
              <a:rPr lang="de-DE" sz="1261" b="1" dirty="0">
                <a:solidFill>
                  <a:schemeClr val="bg1"/>
                </a:solidFill>
              </a:rPr>
              <a:t>ATGCTATGTCCCTGAGATCCTCTGAGGTTCTGACT</a:t>
            </a:r>
            <a:r>
              <a:rPr lang="de-DE" sz="1261" b="1" dirty="0"/>
              <a:t>ATGCTGCGTATGCCGTTGATGTATCTCGAATGTTATCTGAT</a:t>
            </a:r>
            <a:r>
              <a:rPr lang="de-DE" sz="1261" b="1" dirty="0">
                <a:solidFill>
                  <a:schemeClr val="bg1"/>
                </a:solidFill>
              </a:rPr>
              <a:t>ATGCGTGACACCTGGATCCTAGTACCGTTCGGATA</a:t>
            </a:r>
            <a:r>
              <a:rPr lang="de-DE" sz="1261" b="1" dirty="0"/>
              <a:t>ATGCGTATTTTTTTTGTTGATGTATCTCGAATGTCCCTGAG</a:t>
            </a:r>
            <a:r>
              <a:rPr lang="de-DE" sz="1261" b="1" dirty="0">
                <a:solidFill>
                  <a:schemeClr val="bg1"/>
                </a:solidFill>
              </a:rPr>
              <a:t>ATCCTCTGAGGTTCTGACTATGCTATGTCCCTGAG</a:t>
            </a:r>
            <a:r>
              <a:rPr lang="de-DE" sz="1261" b="1" dirty="0"/>
              <a:t>ATCCTCTGAGGTTCTGACTATGCTGCGTATGCCGTTGATG</a:t>
            </a:r>
            <a:r>
              <a:rPr lang="de-DE" sz="1261" b="1" dirty="0">
                <a:solidFill>
                  <a:schemeClr val="bg1"/>
                </a:solidFill>
              </a:rPr>
              <a:t>TATCTCGAATGTTATCTGATATGCGTGACACCTGGA</a:t>
            </a:r>
            <a:r>
              <a:rPr lang="de-DE" sz="1261" b="1" dirty="0"/>
              <a:t>TCCTAGTACCGTTCGGATAATGCGTAAAATGCCGTTGATG</a:t>
            </a:r>
            <a:r>
              <a:rPr lang="de-DE" sz="1261" b="1" dirty="0">
                <a:solidFill>
                  <a:schemeClr val="bg1"/>
                </a:solidFill>
              </a:rPr>
              <a:t>TATCTCGAATGTCCCTGAGATCCTCTGAGGTTCTG</a:t>
            </a:r>
            <a:r>
              <a:rPr lang="de-DE" sz="1261" b="1" dirty="0"/>
              <a:t>ACTATGCTTTTTATGTCCCCCCCTGAGATCCTCTGAGGTTC</a:t>
            </a:r>
            <a:r>
              <a:rPr lang="de-DE" sz="1261" b="1" dirty="0">
                <a:solidFill>
                  <a:schemeClr val="bg1"/>
                </a:solidFill>
              </a:rPr>
              <a:t>TGACTATGCTGCGTATGCCGTTGATGTATCTCGAAT</a:t>
            </a:r>
            <a:r>
              <a:rPr lang="de-DE" sz="1261" b="1" dirty="0"/>
              <a:t>GTTATCTGATATGCGTGACACCTGGATCCTAAAAGTACCG</a:t>
            </a:r>
            <a:r>
              <a:rPr lang="de-DE" sz="1261" b="1" dirty="0">
                <a:solidFill>
                  <a:schemeClr val="bg1"/>
                </a:solidFill>
              </a:rPr>
              <a:t>TTCGGATAATGCGTATGCCGTTGATGTATCTCGAA</a:t>
            </a:r>
            <a:r>
              <a:rPr lang="de-DE" sz="1261" b="1" dirty="0"/>
              <a:t>TGTCCCTGAGGGGATCCTCTGAGGTTCTGACTATGCTAAA</a:t>
            </a:r>
            <a:r>
              <a:rPr lang="de-DE" sz="1261" b="1" dirty="0">
                <a:solidFill>
                  <a:schemeClr val="bg1"/>
                </a:solidFill>
              </a:rPr>
              <a:t>ATGTCCCTGAGATCCTCTGAGGTTCTGACTATGCT</a:t>
            </a:r>
            <a:r>
              <a:rPr lang="de-DE" sz="1261" b="1" dirty="0"/>
              <a:t>GCGTATGCCGTTGATGTATCTCGAATGTTATCTGATATGCG</a:t>
            </a:r>
            <a:r>
              <a:rPr lang="de-DE" sz="1261" b="1" dirty="0">
                <a:solidFill>
                  <a:schemeClr val="bg1"/>
                </a:solidFill>
              </a:rPr>
              <a:t>TGACACCTGGATCCTAGTACCGTTCGGATAATGC</a:t>
            </a:r>
            <a:r>
              <a:rPr lang="de-DE" sz="1261" b="1" dirty="0"/>
              <a:t>GTATGCCGTTGAGGGGTGTATCTCGAATGTCCCTGAGATT</a:t>
            </a:r>
            <a:r>
              <a:rPr lang="de-DE" sz="1261" b="1" dirty="0">
                <a:solidFill>
                  <a:schemeClr val="bg1"/>
                </a:solidFill>
              </a:rPr>
              <a:t>TTCCTCTGAGGTTCTGACTATGCTATGTCCCTGAG</a:t>
            </a:r>
            <a:r>
              <a:rPr lang="de-DE" sz="1261" b="1" dirty="0"/>
              <a:t>ATCCTCTGAGGTTCTGACTATGCTGCGTATGCCGTTGATG</a:t>
            </a:r>
            <a:r>
              <a:rPr lang="de-DE" sz="1261" b="1" dirty="0">
                <a:solidFill>
                  <a:schemeClr val="bg1"/>
                </a:solidFill>
              </a:rPr>
              <a:t>TATCTCGAATGTTATCTGATATGCGTGACACCTGG</a:t>
            </a:r>
            <a:r>
              <a:rPr lang="de-DE" sz="1261" b="1" dirty="0"/>
              <a:t>ATCCTAGTACCGTTCGGATAATGCGTATGCCGTTGATGTAT</a:t>
            </a:r>
            <a:r>
              <a:rPr lang="de-DE" sz="1261" b="1" dirty="0">
                <a:solidFill>
                  <a:schemeClr val="bg1"/>
                </a:solidFill>
              </a:rPr>
              <a:t>CTCGAATGTCCCTGAGATCCTCTGAGGTTCTGACT</a:t>
            </a:r>
            <a:r>
              <a:rPr lang="de-DE" sz="1261" b="1" dirty="0"/>
              <a:t>ATGCTATGTCCCTGAGATCCTCTGAGGTTCTGACTATGCTGCGTATGCCGTTG</a:t>
            </a:r>
          </a:p>
        </p:txBody>
      </p:sp>
      <p:pic>
        <p:nvPicPr>
          <p:cNvPr id="1026" name="Picture 2" descr="http://www.nature.com/nchem/journal/v4/n2/images/nchem.1243-f4.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15745" y="2550284"/>
            <a:ext cx="4432322" cy="40481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8639159" y="243635"/>
            <a:ext cx="3187469" cy="6614365"/>
            <a:chOff x="8927423" y="138860"/>
            <a:chExt cx="3187469" cy="6614365"/>
          </a:xfrm>
          <a:solidFill>
            <a:schemeClr val="bg1"/>
          </a:solidFill>
        </p:grpSpPr>
        <p:pic>
          <p:nvPicPr>
            <p:cNvPr id="10" name="Picture 12" descr="http://www.chemie.unibas.ch/%7Eteam2010/SMueller/3U.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052766" y="2234694"/>
              <a:ext cx="2436805" cy="784512"/>
            </a:xfrm>
            <a:prstGeom prst="rect">
              <a:avLst/>
            </a:prstGeom>
            <a:grpFill/>
            <a:extLst/>
          </p:spPr>
        </p:pic>
        <p:pic>
          <p:nvPicPr>
            <p:cNvPr id="11" name="Picture 14" descr="Beschreibung: Beschreibung: skelett chloranilin"/>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31204" y="3248336"/>
              <a:ext cx="617395" cy="679136"/>
            </a:xfrm>
            <a:prstGeom prst="rect">
              <a:avLst/>
            </a:prstGeom>
            <a:grpFill/>
            <a:extLst/>
          </p:spPr>
        </p:pic>
        <p:pic>
          <p:nvPicPr>
            <p:cNvPr id="12" name="Picture 18" descr="http://www.zct-berlin.de/struktur/ertapenem.gif"/>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96096" y="4332408"/>
              <a:ext cx="3018796" cy="1053226"/>
            </a:xfrm>
            <a:prstGeom prst="rect">
              <a:avLst/>
            </a:prstGeom>
            <a:grpFill/>
            <a:extLst/>
          </p:spPr>
        </p:pic>
        <p:pic>
          <p:nvPicPr>
            <p:cNvPr id="13" name="Picture 20" descr="Etacrynic acid.pn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71601" y="5378550"/>
              <a:ext cx="2119438" cy="900762"/>
            </a:xfrm>
            <a:prstGeom prst="rect">
              <a:avLst/>
            </a:prstGeom>
            <a:grpFill/>
            <a:extLst/>
          </p:spPr>
        </p:pic>
        <p:pic>
          <p:nvPicPr>
            <p:cNvPr id="14" name="Picture 22" descr="Dimetindene maleate.png"/>
            <p:cNvPicPr>
              <a:picLocks noChangeAspect="1" noChangeArrowheads="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017355" y="3103602"/>
              <a:ext cx="1374717" cy="1192911"/>
            </a:xfrm>
            <a:prstGeom prst="rect">
              <a:avLst/>
            </a:prstGeom>
            <a:grpFill/>
            <a:extLst/>
          </p:spPr>
        </p:pic>
        <p:pic>
          <p:nvPicPr>
            <p:cNvPr id="15" name="Picture 30" descr="Beschreibung: Beschreibung: 1000px-L-Cystein_-_L-Cysteine"/>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0262451" y="1319792"/>
              <a:ext cx="1054854" cy="694335"/>
            </a:xfrm>
            <a:prstGeom prst="rect">
              <a:avLst/>
            </a:prstGeom>
            <a:grpFill/>
            <a:extLst/>
          </p:spPr>
        </p:pic>
        <p:pic>
          <p:nvPicPr>
            <p:cNvPr id="16" name="Picture 32" descr="Beschreibung: Beschreibung: 1000px-L-Prolin_-_L-Proline"/>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9214370" y="1345610"/>
              <a:ext cx="852452" cy="649936"/>
            </a:xfrm>
            <a:prstGeom prst="rect">
              <a:avLst/>
            </a:prstGeom>
            <a:grpFill/>
            <a:extLst/>
          </p:spPr>
        </p:pic>
        <p:pic>
          <p:nvPicPr>
            <p:cNvPr id="17" name="Picture 38" descr="http://de.academic.ru/pictures/dewiki/50/220px-Escitalopram-skeletal.png"/>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20864" y="138860"/>
              <a:ext cx="1468707" cy="1161615"/>
            </a:xfrm>
            <a:prstGeom prst="rect">
              <a:avLst/>
            </a:prstGeom>
            <a:grpFill/>
            <a:extLst/>
          </p:spPr>
        </p:pic>
        <p:pic>
          <p:nvPicPr>
            <p:cNvPr id="18" name="Picture 42" descr="http://www.chemistry-reference.com/images/structural/glycerol.png"/>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10115970" y="6269215"/>
              <a:ext cx="1125604" cy="484010"/>
            </a:xfrm>
            <a:prstGeom prst="rect">
              <a:avLst/>
            </a:prstGeom>
            <a:grpFill/>
            <a:extLst/>
          </p:spPr>
        </p:pic>
        <p:pic>
          <p:nvPicPr>
            <p:cNvPr id="19" name="Picture 48" descr="http://www.chemistry-reference.com/images/structural/alizarin.png"/>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8927423" y="186801"/>
              <a:ext cx="1426347" cy="987746"/>
            </a:xfrm>
            <a:prstGeom prst="rect">
              <a:avLst/>
            </a:prstGeom>
            <a:grpFill/>
            <a:extLst/>
          </p:spPr>
        </p:pic>
      </p:grpSp>
    </p:spTree>
    <p:extLst>
      <p:ext uri="{BB962C8B-B14F-4D97-AF65-F5344CB8AC3E}">
        <p14:creationId xmlns:p14="http://schemas.microsoft.com/office/powerpoint/2010/main" val="423917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1+#ppt_w/2"/>
                                          </p:val>
                                        </p:tav>
                                        <p:tav tm="100000">
                                          <p:val>
                                            <p:strVal val="#ppt_x"/>
                                          </p:val>
                                        </p:tav>
                                      </p:tavLst>
                                    </p:anim>
                                    <p:anim calcmode="lin" valueType="num">
                                      <p:cBhvr additive="base">
                                        <p:cTn id="20" dur="7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wipe(down)">
                                      <p:cBhvr>
                                        <p:cTn id="30" dur="500"/>
                                        <p:tgtEl>
                                          <p:spTgt spid="10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30761" y="605998"/>
            <a:ext cx="11439134" cy="5330778"/>
          </a:xfrm>
          <a:prstGeom prst="rect">
            <a:avLst/>
          </a:prstGeom>
        </p:spPr>
      </p:pic>
      <p:sp>
        <p:nvSpPr>
          <p:cNvPr id="3" name="TextBox 2"/>
          <p:cNvSpPr txBox="1"/>
          <p:nvPr/>
        </p:nvSpPr>
        <p:spPr>
          <a:xfrm>
            <a:off x="7765575" y="6300490"/>
            <a:ext cx="2920621" cy="369332"/>
          </a:xfrm>
          <a:prstGeom prst="rect">
            <a:avLst/>
          </a:prstGeom>
          <a:noFill/>
        </p:spPr>
        <p:txBody>
          <a:bodyPr wrap="square" rtlCol="0">
            <a:spAutoFit/>
          </a:bodyPr>
          <a:lstStyle/>
          <a:p>
            <a:r>
              <a:rPr lang="en-US" dirty="0" smtClean="0"/>
              <a:t>Newbold et al. 2015</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t="4738"/>
          <a:stretch/>
        </p:blipFill>
        <p:spPr>
          <a:xfrm>
            <a:off x="3603007" y="172325"/>
            <a:ext cx="4940491" cy="6644334"/>
          </a:xfrm>
          <a:prstGeom prst="rect">
            <a:avLst/>
          </a:prstGeom>
        </p:spPr>
      </p:pic>
    </p:spTree>
    <p:extLst>
      <p:ext uri="{BB962C8B-B14F-4D97-AF65-F5344CB8AC3E}">
        <p14:creationId xmlns:p14="http://schemas.microsoft.com/office/powerpoint/2010/main" val="20471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785" y="3578142"/>
            <a:ext cx="5216841" cy="317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bwMode="auto">
          <a:xfrm>
            <a:off x="623609" y="1671354"/>
            <a:ext cx="3865380" cy="187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22270" y="361643"/>
            <a:ext cx="3830843" cy="112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050261" y="1618202"/>
            <a:ext cx="3844366" cy="196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bwMode="auto">
          <a:xfrm>
            <a:off x="7378171" y="3379443"/>
            <a:ext cx="3748983" cy="347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7684180" y="239257"/>
            <a:ext cx="3690045" cy="1531813"/>
            <a:chOff x="1684499" y="2307981"/>
            <a:chExt cx="5775001" cy="2131685"/>
          </a:xfrm>
        </p:grpSpPr>
        <p:pic>
          <p:nvPicPr>
            <p:cNvPr id="8" name="Picture 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684499" y="2418333"/>
              <a:ext cx="5775001" cy="202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870782" y="2307981"/>
              <a:ext cx="4620001" cy="36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p:cNvSpPr txBox="1"/>
          <p:nvPr/>
        </p:nvSpPr>
        <p:spPr>
          <a:xfrm>
            <a:off x="3928332" y="61827"/>
            <a:ext cx="3696333" cy="461665"/>
          </a:xfrm>
          <a:prstGeom prst="rect">
            <a:avLst/>
          </a:prstGeom>
          <a:noFill/>
        </p:spPr>
        <p:txBody>
          <a:bodyPr wrap="none" rtlCol="0">
            <a:spAutoFit/>
          </a:bodyPr>
          <a:lstStyle/>
          <a:p>
            <a:r>
              <a:rPr lang="en-US" sz="2400" b="1" dirty="0">
                <a:solidFill>
                  <a:schemeClr val="accent6">
                    <a:lumMod val="50000"/>
                  </a:schemeClr>
                </a:solidFill>
              </a:rPr>
              <a:t>Is diversity really declining?</a:t>
            </a:r>
          </a:p>
        </p:txBody>
      </p:sp>
      <p:sp>
        <p:nvSpPr>
          <p:cNvPr id="11" name="AutoShape 2" descr="Image result for sdiv"/>
          <p:cNvSpPr>
            <a:spLocks noChangeAspect="1" noChangeArrowheads="1"/>
          </p:cNvSpPr>
          <p:nvPr/>
        </p:nvSpPr>
        <p:spPr bwMode="auto">
          <a:xfrm>
            <a:off x="4383177" y="2665288"/>
            <a:ext cx="434557" cy="434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Tree>
    <p:extLst>
      <p:ext uri="{BB962C8B-B14F-4D97-AF65-F5344CB8AC3E}">
        <p14:creationId xmlns:p14="http://schemas.microsoft.com/office/powerpoint/2010/main" val="367285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95788" y="1070022"/>
            <a:ext cx="8917744" cy="4155779"/>
          </a:xfrm>
          <a:prstGeom prst="rect">
            <a:avLst/>
          </a:prstGeom>
        </p:spPr>
      </p:pic>
      <p:sp>
        <p:nvSpPr>
          <p:cNvPr id="3" name="Rectangle 2"/>
          <p:cNvSpPr/>
          <p:nvPr/>
        </p:nvSpPr>
        <p:spPr>
          <a:xfrm>
            <a:off x="2075678" y="6417946"/>
            <a:ext cx="8357964" cy="430887"/>
          </a:xfrm>
          <a:prstGeom prst="rect">
            <a:avLst/>
          </a:prstGeom>
        </p:spPr>
        <p:txBody>
          <a:bodyPr wrap="square">
            <a:spAutoFit/>
          </a:bodyPr>
          <a:lstStyle/>
          <a:p>
            <a:r>
              <a:rPr lang="en-US" sz="1100" dirty="0"/>
              <a:t>Reprinted by permission from Macmillan Publishers Ltd: Newbold, T., et al. 2015. Global effects of land use on local terrestrial biodiversity. Nature, 520: 45-50.</a:t>
            </a:r>
          </a:p>
        </p:txBody>
      </p:sp>
      <p:sp>
        <p:nvSpPr>
          <p:cNvPr id="4" name="TextBox 3"/>
          <p:cNvSpPr txBox="1"/>
          <p:nvPr/>
        </p:nvSpPr>
        <p:spPr>
          <a:xfrm>
            <a:off x="1738531" y="-24935"/>
            <a:ext cx="7564507" cy="584775"/>
          </a:xfrm>
          <a:prstGeom prst="rect">
            <a:avLst/>
          </a:prstGeom>
          <a:noFill/>
        </p:spPr>
        <p:txBody>
          <a:bodyPr wrap="none" rtlCol="0">
            <a:spAutoFit/>
          </a:bodyPr>
          <a:lstStyle/>
          <a:p>
            <a:r>
              <a:rPr lang="en-US" sz="3200" b="1" dirty="0"/>
              <a:t>Is there biodiversity loss at smaller scales??</a:t>
            </a:r>
          </a:p>
        </p:txBody>
      </p:sp>
      <p:grpSp>
        <p:nvGrpSpPr>
          <p:cNvPr id="8" name="Group 7"/>
          <p:cNvGrpSpPr/>
          <p:nvPr/>
        </p:nvGrpSpPr>
        <p:grpSpPr>
          <a:xfrm>
            <a:off x="2322035" y="464999"/>
            <a:ext cx="7865253" cy="5769865"/>
            <a:chOff x="901877" y="615976"/>
            <a:chExt cx="8450414" cy="6242021"/>
          </a:xfrm>
        </p:grpSpPr>
        <p:grpSp>
          <p:nvGrpSpPr>
            <p:cNvPr id="9" name="Group 8"/>
            <p:cNvGrpSpPr/>
            <p:nvPr/>
          </p:nvGrpSpPr>
          <p:grpSpPr>
            <a:xfrm>
              <a:off x="4739952" y="1103791"/>
              <a:ext cx="4161020" cy="5019869"/>
              <a:chOff x="2948040" y="110381"/>
              <a:chExt cx="4814596" cy="6018246"/>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040" y="110381"/>
                <a:ext cx="4814596" cy="6018246"/>
              </a:xfrm>
              <a:prstGeom prst="rect">
                <a:avLst/>
              </a:prstGeom>
            </p:spPr>
          </p:pic>
          <p:sp>
            <p:nvSpPr>
              <p:cNvPr id="28" name="Rectangle 27"/>
              <p:cNvSpPr/>
              <p:nvPr/>
            </p:nvSpPr>
            <p:spPr>
              <a:xfrm>
                <a:off x="3973677" y="4969150"/>
                <a:ext cx="2629562" cy="1077796"/>
              </a:xfrm>
              <a:prstGeom prst="rect">
                <a:avLst/>
              </a:prstGeom>
            </p:spPr>
            <p:txBody>
              <a:bodyPr wrap="square">
                <a:spAutoFit/>
              </a:bodyPr>
              <a:lstStyle/>
              <a:p>
                <a:r>
                  <a:rPr lang="en-US" sz="1200" b="1" i="1" dirty="0"/>
                  <a:t>Public Domain, https://commons.wikimedia.org/w/index.php?curid=362363</a:t>
                </a:r>
              </a:p>
            </p:txBody>
          </p:sp>
        </p:grpSp>
        <p:grpSp>
          <p:nvGrpSpPr>
            <p:cNvPr id="10" name="Group 9"/>
            <p:cNvGrpSpPr/>
            <p:nvPr/>
          </p:nvGrpSpPr>
          <p:grpSpPr>
            <a:xfrm>
              <a:off x="901877" y="615976"/>
              <a:ext cx="8450414" cy="6242021"/>
              <a:chOff x="2449690" y="590243"/>
              <a:chExt cx="8247544" cy="6103333"/>
            </a:xfrm>
          </p:grpSpPr>
          <p:grpSp>
            <p:nvGrpSpPr>
              <p:cNvPr id="11" name="Group 10"/>
              <p:cNvGrpSpPr/>
              <p:nvPr/>
            </p:nvGrpSpPr>
            <p:grpSpPr>
              <a:xfrm>
                <a:off x="2449690" y="590243"/>
                <a:ext cx="8247544" cy="6103333"/>
                <a:chOff x="3290836" y="1710062"/>
                <a:chExt cx="7852039" cy="5938079"/>
              </a:xfrm>
            </p:grpSpPr>
            <p:sp>
              <p:nvSpPr>
                <p:cNvPr id="13" name="Rectangle 12"/>
                <p:cNvSpPr/>
                <p:nvPr/>
              </p:nvSpPr>
              <p:spPr>
                <a:xfrm>
                  <a:off x="3290836" y="1710062"/>
                  <a:ext cx="7852039" cy="59380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325534" y="1710063"/>
                  <a:ext cx="7795415" cy="5609129"/>
                  <a:chOff x="2461869" y="567004"/>
                  <a:chExt cx="6182463" cy="4598255"/>
                </a:xfrm>
              </p:grpSpPr>
              <p:sp>
                <p:nvSpPr>
                  <p:cNvPr id="15" name="Rectangle 14"/>
                  <p:cNvSpPr/>
                  <p:nvPr/>
                </p:nvSpPr>
                <p:spPr>
                  <a:xfrm>
                    <a:off x="2461869" y="578579"/>
                    <a:ext cx="430730" cy="4582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2478703" y="567004"/>
                    <a:ext cx="6165629" cy="4582672"/>
                    <a:chOff x="2478703" y="567004"/>
                    <a:chExt cx="6165629" cy="4582672"/>
                  </a:xfrm>
                </p:grpSpPr>
                <p:grpSp>
                  <p:nvGrpSpPr>
                    <p:cNvPr id="18" name="Group 17"/>
                    <p:cNvGrpSpPr/>
                    <p:nvPr/>
                  </p:nvGrpSpPr>
                  <p:grpSpPr>
                    <a:xfrm>
                      <a:off x="2865573" y="567004"/>
                      <a:ext cx="5778759" cy="4582672"/>
                      <a:chOff x="3154659" y="190982"/>
                      <a:chExt cx="5778759" cy="4582672"/>
                    </a:xfrm>
                  </p:grpSpPr>
                  <p:grpSp>
                    <p:nvGrpSpPr>
                      <p:cNvPr id="20" name="Group 19"/>
                      <p:cNvGrpSpPr/>
                      <p:nvPr/>
                    </p:nvGrpSpPr>
                    <p:grpSpPr>
                      <a:xfrm>
                        <a:off x="3154659" y="190982"/>
                        <a:ext cx="5778759" cy="4582672"/>
                        <a:chOff x="3025277" y="791760"/>
                        <a:chExt cx="5778759" cy="4582672"/>
                      </a:xfrm>
                    </p:grpSpPr>
                    <p:pic>
                      <p:nvPicPr>
                        <p:cNvPr id="25" name="Picture 2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25277" y="791760"/>
                          <a:ext cx="5778759" cy="4180067"/>
                        </a:xfrm>
                        <a:prstGeom prst="rect">
                          <a:avLst/>
                        </a:prstGeom>
                      </p:spPr>
                    </p:pic>
                    <p:sp>
                      <p:nvSpPr>
                        <p:cNvPr id="26" name="Rectangle 25"/>
                        <p:cNvSpPr/>
                        <p:nvPr/>
                      </p:nvSpPr>
                      <p:spPr>
                        <a:xfrm>
                          <a:off x="3029087" y="4958133"/>
                          <a:ext cx="5749153" cy="41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3804568" y="4142066"/>
                        <a:ext cx="608195" cy="311598"/>
                      </a:xfrm>
                      <a:prstGeom prst="rect">
                        <a:avLst/>
                      </a:prstGeom>
                      <a:noFill/>
                    </p:spPr>
                    <p:txBody>
                      <a:bodyPr wrap="none" rtlCol="0">
                        <a:spAutoFit/>
                      </a:bodyPr>
                      <a:lstStyle/>
                      <a:p>
                        <a:r>
                          <a:rPr lang="en-US" b="1" i="1" dirty="0"/>
                          <a:t>~1700</a:t>
                        </a:r>
                      </a:p>
                    </p:txBody>
                  </p:sp>
                  <p:sp>
                    <p:nvSpPr>
                      <p:cNvPr id="22" name="TextBox 21"/>
                      <p:cNvSpPr txBox="1"/>
                      <p:nvPr/>
                    </p:nvSpPr>
                    <p:spPr>
                      <a:xfrm>
                        <a:off x="5256071" y="4142066"/>
                        <a:ext cx="516814" cy="311598"/>
                      </a:xfrm>
                      <a:prstGeom prst="rect">
                        <a:avLst/>
                      </a:prstGeom>
                      <a:noFill/>
                    </p:spPr>
                    <p:txBody>
                      <a:bodyPr wrap="none" rtlCol="0">
                        <a:spAutoFit/>
                      </a:bodyPr>
                      <a:lstStyle/>
                      <a:p>
                        <a:r>
                          <a:rPr lang="en-US" b="1" i="1" dirty="0"/>
                          <a:t>1850</a:t>
                        </a:r>
                      </a:p>
                    </p:txBody>
                  </p:sp>
                  <p:sp>
                    <p:nvSpPr>
                      <p:cNvPr id="23" name="TextBox 22"/>
                      <p:cNvSpPr txBox="1"/>
                      <p:nvPr/>
                    </p:nvSpPr>
                    <p:spPr>
                      <a:xfrm>
                        <a:off x="6592158" y="4120378"/>
                        <a:ext cx="516814" cy="311598"/>
                      </a:xfrm>
                      <a:prstGeom prst="rect">
                        <a:avLst/>
                      </a:prstGeom>
                      <a:noFill/>
                    </p:spPr>
                    <p:txBody>
                      <a:bodyPr wrap="none" rtlCol="0">
                        <a:spAutoFit/>
                      </a:bodyPr>
                      <a:lstStyle/>
                      <a:p>
                        <a:r>
                          <a:rPr lang="en-US" b="1" i="1" dirty="0"/>
                          <a:t>1950</a:t>
                        </a:r>
                      </a:p>
                    </p:txBody>
                  </p:sp>
                  <p:sp>
                    <p:nvSpPr>
                      <p:cNvPr id="24" name="TextBox 23"/>
                      <p:cNvSpPr txBox="1"/>
                      <p:nvPr/>
                    </p:nvSpPr>
                    <p:spPr>
                      <a:xfrm>
                        <a:off x="7798395" y="4095768"/>
                        <a:ext cx="689830" cy="311598"/>
                      </a:xfrm>
                      <a:prstGeom prst="rect">
                        <a:avLst/>
                      </a:prstGeom>
                      <a:noFill/>
                    </p:spPr>
                    <p:txBody>
                      <a:bodyPr wrap="none" rtlCol="0">
                        <a:spAutoFit/>
                      </a:bodyPr>
                      <a:lstStyle/>
                      <a:p>
                        <a:r>
                          <a:rPr lang="en-US" b="1" i="1" dirty="0"/>
                          <a:t>~Today</a:t>
                        </a:r>
                      </a:p>
                    </p:txBody>
                  </p:sp>
                </p:grpSp>
                <p:sp>
                  <p:nvSpPr>
                    <p:cNvPr id="19" name="TextBox 18"/>
                    <p:cNvSpPr txBox="1"/>
                    <p:nvPr/>
                  </p:nvSpPr>
                  <p:spPr>
                    <a:xfrm rot="16200000">
                      <a:off x="1572631" y="2655210"/>
                      <a:ext cx="2177671" cy="365527"/>
                    </a:xfrm>
                    <a:prstGeom prst="rect">
                      <a:avLst/>
                    </a:prstGeom>
                    <a:noFill/>
                  </p:spPr>
                  <p:txBody>
                    <a:bodyPr wrap="none" rtlCol="0">
                      <a:spAutoFit/>
                    </a:bodyPr>
                    <a:lstStyle/>
                    <a:p>
                      <a:r>
                        <a:rPr lang="en-US" sz="2400" b="1" dirty="0"/>
                        <a:t>Number of Species</a:t>
                      </a:r>
                    </a:p>
                  </p:txBody>
                </p:sp>
              </p:grpSp>
              <p:sp>
                <p:nvSpPr>
                  <p:cNvPr id="17" name="TextBox 16"/>
                  <p:cNvSpPr txBox="1"/>
                  <p:nvPr/>
                </p:nvSpPr>
                <p:spPr>
                  <a:xfrm>
                    <a:off x="5601191" y="4775761"/>
                    <a:ext cx="583624" cy="389498"/>
                  </a:xfrm>
                  <a:prstGeom prst="rect">
                    <a:avLst/>
                  </a:prstGeom>
                  <a:noFill/>
                </p:spPr>
                <p:txBody>
                  <a:bodyPr wrap="none" rtlCol="0">
                    <a:spAutoFit/>
                  </a:bodyPr>
                  <a:lstStyle/>
                  <a:p>
                    <a:r>
                      <a:rPr lang="en-US" sz="2400" b="1" dirty="0"/>
                      <a:t>Year</a:t>
                    </a:r>
                  </a:p>
                </p:txBody>
              </p:sp>
            </p:grpSp>
          </p:grpSp>
          <p:sp>
            <p:nvSpPr>
              <p:cNvPr id="12" name="Rectangle 11"/>
              <p:cNvSpPr/>
              <p:nvPr/>
            </p:nvSpPr>
            <p:spPr>
              <a:xfrm>
                <a:off x="2845837" y="6231913"/>
                <a:ext cx="7675407" cy="455790"/>
              </a:xfrm>
              <a:prstGeom prst="rect">
                <a:avLst/>
              </a:prstGeom>
            </p:spPr>
            <p:txBody>
              <a:bodyPr wrap="square">
                <a:spAutoFit/>
              </a:bodyPr>
              <a:lstStyle/>
              <a:p>
                <a:r>
                  <a:rPr lang="en-US" sz="1050" dirty="0"/>
                  <a:t>Data from: Knapp, S., et al. 2016. Increasing species richness but decreasing phylogenetic richness and </a:t>
                </a:r>
                <a:r>
                  <a:rPr lang="en-US" sz="900" dirty="0"/>
                  <a:t>divergence</a:t>
                </a:r>
                <a:r>
                  <a:rPr lang="en-US" sz="1050" dirty="0"/>
                  <a:t> over a 320‐year period of urbanization. Journal of Applied Ecology. doi:10.1111/1365-2664.12826</a:t>
                </a:r>
              </a:p>
            </p:txBody>
          </p:sp>
        </p:grpSp>
      </p:grpSp>
    </p:spTree>
    <p:extLst>
      <p:ext uri="{BB962C8B-B14F-4D97-AF65-F5344CB8AC3E}">
        <p14:creationId xmlns:p14="http://schemas.microsoft.com/office/powerpoint/2010/main" val="174646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http://thegreenists.com/wp-content/uploads/2011/10/kudzu-covered-house.jpg">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534150" y="4019550"/>
            <a:ext cx="4133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descr="purple%20loosestrif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51001" y="782638"/>
            <a:ext cx="4411663"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3"/>
          <p:cNvSpPr txBox="1">
            <a:spLocks noChangeArrowheads="1"/>
          </p:cNvSpPr>
          <p:nvPr/>
        </p:nvSpPr>
        <p:spPr bwMode="auto">
          <a:xfrm>
            <a:off x="1816101" y="155575"/>
            <a:ext cx="8456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000" b="1">
                <a:solidFill>
                  <a:schemeClr val="tx2"/>
                </a:solidFill>
                <a:latin typeface="Arial" panose="020B0604020202020204" pitchFamily="34" charset="0"/>
              </a:rPr>
              <a:t>Alien species are the “second greatest threat” to global biodiversity</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29401" y="889001"/>
            <a:ext cx="3643313"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a:grpSpLocks/>
          </p:cNvGrpSpPr>
          <p:nvPr/>
        </p:nvGrpSpPr>
        <p:grpSpPr bwMode="auto">
          <a:xfrm>
            <a:off x="1679576" y="3617914"/>
            <a:ext cx="4854575" cy="3201987"/>
            <a:chOff x="438626" y="3631682"/>
            <a:chExt cx="4608635" cy="2967664"/>
          </a:xfrm>
        </p:grpSpPr>
        <p:pic>
          <p:nvPicPr>
            <p:cNvPr id="2253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8626" y="3631682"/>
              <a:ext cx="4459476" cy="28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85011" y="4941996"/>
              <a:ext cx="27622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p:cNvPicPr>
            <a:picLocks noChangeAspect="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651001" y="868364"/>
            <a:ext cx="4348163"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89676" y="3992563"/>
            <a:ext cx="4354513"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11" cstate="email">
            <a:extLst>
              <a:ext uri="{28A0092B-C50C-407E-A947-70E740481C1C}">
                <a14:useLocalDpi xmlns:a14="http://schemas.microsoft.com/office/drawing/2010/main" val="0"/>
              </a:ext>
            </a:extLst>
          </a:blip>
          <a:srcRect t="-5883"/>
          <a:stretch>
            <a:fillRect/>
          </a:stretch>
        </p:blipFill>
        <p:spPr bwMode="auto">
          <a:xfrm>
            <a:off x="1533525" y="3800476"/>
            <a:ext cx="4554538"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6557964" y="722314"/>
            <a:ext cx="40862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9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ppt_x"/>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ppt_x"/>
                                          </p:val>
                                        </p:tav>
                                        <p:tav tm="100000">
                                          <p:val>
                                            <p:strVal val="#ppt_x"/>
                                          </p:val>
                                        </p:tav>
                                      </p:tavLst>
                                    </p:anim>
                                    <p:anim calcmode="lin" valueType="num">
                                      <p:cBhvr additive="base">
                                        <p:cTn id="21" dur="1000" fill="hold"/>
                                        <p:tgtEl>
                                          <p:spTgt spid="5"/>
                                        </p:tgtEl>
                                        <p:attrNameLst>
                                          <p:attrName>ppt_y</p:attrName>
                                        </p:attrNameLst>
                                      </p:cBhvr>
                                      <p:tavLst>
                                        <p:tav tm="0">
                                          <p:val>
                                            <p:strVal val="0-#ppt_h/2"/>
                                          </p:val>
                                        </p:tav>
                                        <p:tav tm="100000">
                                          <p:val>
                                            <p:strVal val="#ppt_y"/>
                                          </p:val>
                                        </p:tav>
                                      </p:tavLst>
                                    </p:anim>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9"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0-#ppt_w/2"/>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6"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1000" fill="hold"/>
                                        <p:tgtEl>
                                          <p:spTgt spid="2"/>
                                        </p:tgtEl>
                                        <p:attrNameLst>
                                          <p:attrName>ppt_x</p:attrName>
                                        </p:attrNameLst>
                                      </p:cBhvr>
                                      <p:tavLst>
                                        <p:tav tm="0">
                                          <p:val>
                                            <p:strVal val="1+#ppt_w/2"/>
                                          </p:val>
                                        </p:tav>
                                        <p:tav tm="100000">
                                          <p:val>
                                            <p:strVal val="#ppt_x"/>
                                          </p:val>
                                        </p:tav>
                                      </p:tavLst>
                                    </p:anim>
                                    <p:anim calcmode="lin" valueType="num">
                                      <p:cBhvr additive="base">
                                        <p:cTn id="37" dur="1000" fill="hold"/>
                                        <p:tgtEl>
                                          <p:spTgt spid="2"/>
                                        </p:tgtEl>
                                        <p:attrNameLst>
                                          <p:attrName>ppt_y</p:attrName>
                                        </p:attrNameLst>
                                      </p:cBhvr>
                                      <p:tavLst>
                                        <p:tav tm="0">
                                          <p:val>
                                            <p:strVal val="1+#ppt_h/2"/>
                                          </p:val>
                                        </p:tav>
                                        <p:tav tm="100000">
                                          <p:val>
                                            <p:strVal val="#ppt_y"/>
                                          </p:val>
                                        </p:tav>
                                      </p:tavLst>
                                    </p:anim>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2" presetClass="entr" presetSubtype="12"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0-#ppt_w/2"/>
                                          </p:val>
                                        </p:tav>
                                        <p:tav tm="100000">
                                          <p:val>
                                            <p:strVal val="#ppt_x"/>
                                          </p:val>
                                        </p:tav>
                                      </p:tavLst>
                                    </p:anim>
                                    <p:anim calcmode="lin" valueType="num">
                                      <p:cBhvr additive="base">
                                        <p:cTn id="47" dur="1000" fill="hold"/>
                                        <p:tgtEl>
                                          <p:spTgt spid="11"/>
                                        </p:tgtEl>
                                        <p:attrNameLst>
                                          <p:attrName>ppt_y</p:attrName>
                                        </p:attrNameLst>
                                      </p:cBhvr>
                                      <p:tavLst>
                                        <p:tav tm="0">
                                          <p:val>
                                            <p:strVal val="1+#ppt_h/2"/>
                                          </p:val>
                                        </p:tav>
                                        <p:tav tm="100000">
                                          <p:val>
                                            <p:strVal val="#ppt_y"/>
                                          </p:val>
                                        </p:tav>
                                      </p:tavLst>
                                    </p:anim>
                                  </p:childTnLst>
                                </p:cTn>
                              </p:par>
                              <p:par>
                                <p:cTn id="48" presetID="2" presetClass="entr" presetSubtype="3"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1000" fill="hold"/>
                                        <p:tgtEl>
                                          <p:spTgt spid="12"/>
                                        </p:tgtEl>
                                        <p:attrNameLst>
                                          <p:attrName>ppt_x</p:attrName>
                                        </p:attrNameLst>
                                      </p:cBhvr>
                                      <p:tavLst>
                                        <p:tav tm="0">
                                          <p:val>
                                            <p:strVal val="1+#ppt_w/2"/>
                                          </p:val>
                                        </p:tav>
                                        <p:tav tm="100000">
                                          <p:val>
                                            <p:strVal val="#ppt_x"/>
                                          </p:val>
                                        </p:tav>
                                      </p:tavLst>
                                    </p:anim>
                                    <p:anim calcmode="lin" valueType="num">
                                      <p:cBhvr additive="base">
                                        <p:cTn id="51"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4738" y="1107308"/>
            <a:ext cx="5668346" cy="129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27082" y="659069"/>
            <a:ext cx="3923351" cy="513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9266309" y="5795194"/>
            <a:ext cx="19351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dirty="0" err="1">
                <a:latin typeface="Arial" panose="020B0604020202020204" pitchFamily="34" charset="0"/>
              </a:rPr>
              <a:t>Gaertner</a:t>
            </a:r>
            <a:r>
              <a:rPr lang="en-US" altLang="en-US" sz="1400" b="1" dirty="0">
                <a:latin typeface="Arial" panose="020B0604020202020204" pitchFamily="34" charset="0"/>
              </a:rPr>
              <a:t> et al. 2009, </a:t>
            </a:r>
          </a:p>
          <a:p>
            <a:pPr eaLnBrk="1" hangingPunct="1">
              <a:spcBef>
                <a:spcPct val="0"/>
              </a:spcBef>
              <a:buFontTx/>
              <a:buNone/>
            </a:pPr>
            <a:r>
              <a:rPr lang="en-US" altLang="en-US" sz="1400" b="1" dirty="0" err="1">
                <a:latin typeface="Arial" panose="020B0604020202020204" pitchFamily="34" charset="0"/>
              </a:rPr>
              <a:t>Prog</a:t>
            </a:r>
            <a:r>
              <a:rPr lang="en-US" altLang="en-US" sz="1400" b="1" dirty="0">
                <a:latin typeface="Arial" panose="020B0604020202020204" pitchFamily="34" charset="0"/>
              </a:rPr>
              <a:t>. Phys. Geog.</a:t>
            </a:r>
          </a:p>
        </p:txBody>
      </p:sp>
      <p:grpSp>
        <p:nvGrpSpPr>
          <p:cNvPr id="10" name="Group 9"/>
          <p:cNvGrpSpPr>
            <a:grpSpLocks/>
          </p:cNvGrpSpPr>
          <p:nvPr/>
        </p:nvGrpSpPr>
        <p:grpSpPr bwMode="auto">
          <a:xfrm>
            <a:off x="2212975" y="3127375"/>
            <a:ext cx="2192338" cy="3657600"/>
            <a:chOff x="1373893" y="2673808"/>
            <a:chExt cx="2192655" cy="3657600"/>
          </a:xfrm>
        </p:grpSpPr>
        <p:pic>
          <p:nvPicPr>
            <p:cNvPr id="24585"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r="36218"/>
            <a:stretch>
              <a:fillRect/>
            </a:stretch>
          </p:blipFill>
          <p:spPr bwMode="auto">
            <a:xfrm>
              <a:off x="1373893" y="2673808"/>
              <a:ext cx="196227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6"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l="66357" b="19920"/>
            <a:stretch>
              <a:fillRect/>
            </a:stretch>
          </p:blipFill>
          <p:spPr bwMode="auto">
            <a:xfrm>
              <a:off x="2531492" y="2673808"/>
              <a:ext cx="1035056" cy="292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Box 6"/>
          <p:cNvSpPr txBox="1">
            <a:spLocks noChangeArrowheads="1"/>
          </p:cNvSpPr>
          <p:nvPr/>
        </p:nvSpPr>
        <p:spPr bwMode="auto">
          <a:xfrm>
            <a:off x="3544888" y="6411914"/>
            <a:ext cx="3332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Murphy and Romanuk 2012, Am. Nat.</a:t>
            </a:r>
          </a:p>
        </p:txBody>
      </p:sp>
      <p:sp>
        <p:nvSpPr>
          <p:cNvPr id="12" name="TextBox 11"/>
          <p:cNvSpPr txBox="1">
            <a:spLocks noChangeArrowheads="1"/>
          </p:cNvSpPr>
          <p:nvPr/>
        </p:nvSpPr>
        <p:spPr bwMode="auto">
          <a:xfrm>
            <a:off x="4130676" y="2398714"/>
            <a:ext cx="2568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Vila et al. 2011 Ecol. Letters</a:t>
            </a:r>
          </a:p>
        </p:txBody>
      </p:sp>
      <p:sp>
        <p:nvSpPr>
          <p:cNvPr id="24584" name="TextBox 7"/>
          <p:cNvSpPr txBox="1">
            <a:spLocks noChangeArrowheads="1"/>
          </p:cNvSpPr>
          <p:nvPr/>
        </p:nvSpPr>
        <p:spPr bwMode="auto">
          <a:xfrm>
            <a:off x="2473325" y="82550"/>
            <a:ext cx="7392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u="sng">
                <a:solidFill>
                  <a:srgbClr val="FF0000"/>
                </a:solidFill>
                <a:latin typeface="Arial" panose="020B0604020202020204" pitchFamily="34" charset="0"/>
              </a:rPr>
              <a:t>Meta-Analyses</a:t>
            </a:r>
            <a:r>
              <a:rPr lang="en-US" altLang="en-US" sz="1800" b="1" u="sng">
                <a:latin typeface="Arial" panose="020B0604020202020204" pitchFamily="34" charset="0"/>
              </a:rPr>
              <a:t> </a:t>
            </a:r>
            <a:r>
              <a:rPr lang="en-US" altLang="en-US" sz="1800" b="1">
                <a:latin typeface="Arial" panose="020B0604020202020204" pitchFamily="34" charset="0"/>
              </a:rPr>
              <a:t>of Invasive Species Impacts</a:t>
            </a:r>
            <a:r>
              <a:rPr lang="en-US" altLang="en-US" sz="1800" b="1">
                <a:latin typeface="Arial" panose="020B0604020202020204" pitchFamily="34" charset="0"/>
                <a:sym typeface="Wingdings" panose="05000000000000000000" pitchFamily="2" charset="2"/>
              </a:rPr>
              <a:t> Invasives are “Bad”</a:t>
            </a:r>
            <a:endParaRPr lang="en-US" altLang="en-US" sz="1800" b="1">
              <a:latin typeface="Arial" panose="020B0604020202020204" pitchFamily="34" charset="0"/>
            </a:endParaRPr>
          </a:p>
        </p:txBody>
      </p:sp>
    </p:spTree>
    <p:extLst>
      <p:ext uri="{BB962C8B-B14F-4D97-AF65-F5344CB8AC3E}">
        <p14:creationId xmlns:p14="http://schemas.microsoft.com/office/powerpoint/2010/main" val="128660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6675" y="-219434"/>
            <a:ext cx="6394726" cy="3888673"/>
          </a:xfrm>
          <a:prstGeom prst="rect">
            <a:avLst/>
          </a:prstGeom>
        </p:spPr>
      </p:pic>
      <p:grpSp>
        <p:nvGrpSpPr>
          <p:cNvPr id="3" name="Group 2"/>
          <p:cNvGrpSpPr/>
          <p:nvPr/>
        </p:nvGrpSpPr>
        <p:grpSpPr>
          <a:xfrm>
            <a:off x="5663914" y="3478739"/>
            <a:ext cx="6163743" cy="2029642"/>
            <a:chOff x="4756638" y="3212048"/>
            <a:chExt cx="7063488" cy="2507431"/>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6638" y="3212048"/>
              <a:ext cx="7063488" cy="250743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681215" y="3546604"/>
              <a:ext cx="3024000" cy="362667"/>
            </a:xfrm>
            <a:prstGeom prst="rect">
              <a:avLst/>
            </a:prstGeom>
          </p:spPr>
        </p:pic>
      </p:grpSp>
      <p:sp>
        <p:nvSpPr>
          <p:cNvPr id="6" name="TextBox 5"/>
          <p:cNvSpPr txBox="1"/>
          <p:nvPr/>
        </p:nvSpPr>
        <p:spPr>
          <a:xfrm>
            <a:off x="5905500" y="5698881"/>
            <a:ext cx="5944986" cy="1015663"/>
          </a:xfrm>
          <a:prstGeom prst="rect">
            <a:avLst/>
          </a:prstGeom>
          <a:noFill/>
          <a:ln w="12700">
            <a:solidFill>
              <a:schemeClr val="accent1"/>
            </a:solidFill>
          </a:ln>
        </p:spPr>
        <p:txBody>
          <a:bodyPr wrap="square" rtlCol="0">
            <a:spAutoFit/>
          </a:bodyPr>
          <a:lstStyle/>
          <a:p>
            <a:r>
              <a:rPr lang="en-US" sz="1400" b="1" i="1" dirty="0">
                <a:solidFill>
                  <a:srgbClr val="0070C0"/>
                </a:solidFill>
              </a:rPr>
              <a:t>“But the same process can also increase ecological diversity. On average, less than one native species dies out for each introduced species that arrives. Britain, for instance, has gained 1,875 established non-native species without yet losing anything to the invaders”</a:t>
            </a:r>
            <a:r>
              <a:rPr lang="en-US" dirty="0"/>
              <a:t> </a:t>
            </a:r>
          </a:p>
        </p:txBody>
      </p:sp>
      <p:sp>
        <p:nvSpPr>
          <p:cNvPr id="12" name="Rectangle 11"/>
          <p:cNvSpPr/>
          <p:nvPr/>
        </p:nvSpPr>
        <p:spPr>
          <a:xfrm>
            <a:off x="88987" y="-542040"/>
            <a:ext cx="11600379" cy="7256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19101" y="-279098"/>
            <a:ext cx="11426641" cy="3622433"/>
          </a:xfrm>
          <a:prstGeom prst="rect">
            <a:avLst/>
          </a:prstGeom>
        </p:spPr>
      </p:pic>
      <p:grpSp>
        <p:nvGrpSpPr>
          <p:cNvPr id="19" name="Group 18"/>
          <p:cNvGrpSpPr/>
          <p:nvPr/>
        </p:nvGrpSpPr>
        <p:grpSpPr>
          <a:xfrm>
            <a:off x="1293330" y="2006905"/>
            <a:ext cx="10644319" cy="4707639"/>
            <a:chOff x="715378" y="1724818"/>
            <a:chExt cx="10561209" cy="5045881"/>
          </a:xfrm>
        </p:grpSpPr>
        <p:grpSp>
          <p:nvGrpSpPr>
            <p:cNvPr id="11" name="Group 10"/>
            <p:cNvGrpSpPr/>
            <p:nvPr/>
          </p:nvGrpSpPr>
          <p:grpSpPr>
            <a:xfrm>
              <a:off x="715378" y="1724818"/>
              <a:ext cx="5009464" cy="4905240"/>
              <a:chOff x="558598" y="2104716"/>
              <a:chExt cx="4810801" cy="4609828"/>
            </a:xfrm>
          </p:grpSpPr>
          <p:pic>
            <p:nvPicPr>
              <p:cNvPr id="8" name="Picture 7"/>
              <p:cNvPicPr>
                <a:picLocks noChangeAspect="1"/>
              </p:cNvPicPr>
              <p:nvPr/>
            </p:nvPicPr>
            <p:blipFill rotWithShape="1">
              <a:blip r:embed="rId6" cstate="email">
                <a:extLst>
                  <a:ext uri="{28A0092B-C50C-407E-A947-70E740481C1C}">
                    <a14:useLocalDpi xmlns:a14="http://schemas.microsoft.com/office/drawing/2010/main" val="0"/>
                  </a:ext>
                </a:extLst>
              </a:blip>
              <a:srcRect b="60292"/>
              <a:stretch/>
            </p:blipFill>
            <p:spPr>
              <a:xfrm>
                <a:off x="558598" y="2104716"/>
                <a:ext cx="4810801" cy="3937957"/>
              </a:xfrm>
              <a:prstGeom prst="rect">
                <a:avLst/>
              </a:prstGeom>
            </p:spPr>
          </p:pic>
          <p:pic>
            <p:nvPicPr>
              <p:cNvPr id="10" name="Picture 9"/>
              <p:cNvPicPr>
                <a:picLocks noChangeAspect="1"/>
              </p:cNvPicPr>
              <p:nvPr/>
            </p:nvPicPr>
            <p:blipFill rotWithShape="1">
              <a:blip r:embed="rId6" cstate="email">
                <a:extLst>
                  <a:ext uri="{28A0092B-C50C-407E-A947-70E740481C1C}">
                    <a14:useLocalDpi xmlns:a14="http://schemas.microsoft.com/office/drawing/2010/main" val="0"/>
                  </a:ext>
                </a:extLst>
              </a:blip>
              <a:srcRect t="71798" b="17103"/>
              <a:stretch/>
            </p:blipFill>
            <p:spPr>
              <a:xfrm>
                <a:off x="1172852" y="5818613"/>
                <a:ext cx="3915672" cy="895931"/>
              </a:xfrm>
              <a:prstGeom prst="rect">
                <a:avLst/>
              </a:prstGeom>
            </p:spPr>
          </p:pic>
        </p:grpSp>
        <p:pic>
          <p:nvPicPr>
            <p:cNvPr id="9" name="Picture 8"/>
            <p:cNvPicPr>
              <a:picLocks noChangeAspect="1"/>
            </p:cNvPicPr>
            <p:nvPr/>
          </p:nvPicPr>
          <p:blipFill rotWithShape="1">
            <a:blip r:embed="rId6" cstate="email">
              <a:extLst>
                <a:ext uri="{28A0092B-C50C-407E-A947-70E740481C1C}">
                  <a14:useLocalDpi xmlns:a14="http://schemas.microsoft.com/office/drawing/2010/main" val="0"/>
                </a:ext>
              </a:extLst>
            </a:blip>
            <a:srcRect t="39115" b="16756"/>
            <a:stretch/>
          </p:blipFill>
          <p:spPr>
            <a:xfrm>
              <a:off x="5851446" y="1835422"/>
              <a:ext cx="5425141" cy="4935277"/>
            </a:xfrm>
            <a:prstGeom prst="rect">
              <a:avLst/>
            </a:prstGeom>
          </p:spPr>
        </p:pic>
        <p:sp>
          <p:nvSpPr>
            <p:cNvPr id="13" name="TextBox 12"/>
            <p:cNvSpPr txBox="1"/>
            <p:nvPr/>
          </p:nvSpPr>
          <p:spPr>
            <a:xfrm>
              <a:off x="4486675" y="2654377"/>
              <a:ext cx="652743" cy="646331"/>
            </a:xfrm>
            <a:prstGeom prst="rect">
              <a:avLst/>
            </a:prstGeom>
            <a:noFill/>
          </p:spPr>
          <p:txBody>
            <a:bodyPr wrap="none" rtlCol="0">
              <a:spAutoFit/>
            </a:bodyPr>
            <a:lstStyle/>
            <a:p>
              <a:r>
                <a:rPr lang="en-US" b="1" dirty="0"/>
                <a:t>1990</a:t>
              </a:r>
            </a:p>
            <a:p>
              <a:r>
                <a:rPr lang="en-US" b="1" dirty="0"/>
                <a:t>2007</a:t>
              </a:r>
            </a:p>
          </p:txBody>
        </p:sp>
        <p:sp>
          <p:nvSpPr>
            <p:cNvPr id="14" name="TextBox 13"/>
            <p:cNvSpPr txBox="1"/>
            <p:nvPr/>
          </p:nvSpPr>
          <p:spPr>
            <a:xfrm>
              <a:off x="10219259" y="2610643"/>
              <a:ext cx="652743" cy="646331"/>
            </a:xfrm>
            <a:prstGeom prst="rect">
              <a:avLst/>
            </a:prstGeom>
            <a:noFill/>
          </p:spPr>
          <p:txBody>
            <a:bodyPr wrap="none" rtlCol="0">
              <a:spAutoFit/>
            </a:bodyPr>
            <a:lstStyle/>
            <a:p>
              <a:r>
                <a:rPr lang="en-US" b="1" dirty="0"/>
                <a:t>1990</a:t>
              </a:r>
            </a:p>
            <a:p>
              <a:r>
                <a:rPr lang="en-US" b="1" dirty="0"/>
                <a:t>2007</a:t>
              </a:r>
            </a:p>
          </p:txBody>
        </p:sp>
        <p:sp>
          <p:nvSpPr>
            <p:cNvPr id="15" name="Rectangle 14"/>
            <p:cNvSpPr/>
            <p:nvPr/>
          </p:nvSpPr>
          <p:spPr>
            <a:xfrm>
              <a:off x="4097002" y="2754923"/>
              <a:ext cx="299152" cy="10550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07811" y="3034660"/>
              <a:ext cx="299152" cy="10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8963" y="2765468"/>
              <a:ext cx="299152" cy="10550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949772" y="3045205"/>
              <a:ext cx="299152" cy="10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55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phinational.org/wp-content/uploads/2010/01/usn_logo_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078" y="1652510"/>
            <a:ext cx="29511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439452" y="3564869"/>
            <a:ext cx="4787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i="1" dirty="0">
                <a:latin typeface="Arial" panose="020B0604020202020204" pitchFamily="34" charset="0"/>
              </a:rPr>
              <a:t>“Non-native species unfairly get a bad rap according to a new study”</a:t>
            </a:r>
            <a:endParaRPr lang="en-US" altLang="en-US" sz="2400" i="1" dirty="0">
              <a:latin typeface="Arial" panose="020B0604020202020204" pitchFamily="34" charset="0"/>
            </a:endParaRPr>
          </a:p>
        </p:txBody>
      </p:sp>
      <p:pic>
        <p:nvPicPr>
          <p:cNvPr id="100358" name="Picture 6" descr="https://encrypted-tbn3.gstatic.com/images?q=tbn:ANd9GcTPv0e2Ty9NTu-8t76Baa3FWQFDEIRQa0BykLcbb1JPBkU0JG72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727" y="4027763"/>
            <a:ext cx="3281362"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4879976" y="5502275"/>
            <a:ext cx="5218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i="1" dirty="0">
                <a:latin typeface="Arial" panose="020B0604020202020204" pitchFamily="34" charset="0"/>
              </a:rPr>
              <a:t>“Ecologists: Time to End Invasive-Species Persecution”</a:t>
            </a:r>
          </a:p>
        </p:txBody>
      </p:sp>
      <p:sp>
        <p:nvSpPr>
          <p:cNvPr id="8" name="Rectangle 7"/>
          <p:cNvSpPr/>
          <p:nvPr/>
        </p:nvSpPr>
        <p:spPr>
          <a:xfrm>
            <a:off x="2324264" y="781560"/>
            <a:ext cx="7010400" cy="1200329"/>
          </a:xfrm>
          <a:prstGeom prst="rect">
            <a:avLst/>
          </a:prstGeom>
          <a:solidFill>
            <a:schemeClr val="bg1"/>
          </a:solidFill>
          <a:ln w="12700">
            <a:solidFill>
              <a:schemeClr val="tx1"/>
            </a:solidFill>
          </a:ln>
        </p:spPr>
        <p:txBody>
          <a:bodyPr>
            <a:spAutoFit/>
          </a:bodyPr>
          <a:lstStyle/>
          <a:p>
            <a:pPr algn="ctr" eaLnBrk="1" hangingPunct="1">
              <a:defRPr/>
            </a:pPr>
            <a:r>
              <a:rPr lang="en-US" sz="2400" b="1" i="1" dirty="0">
                <a:latin typeface="Arial" charset="0"/>
              </a:rPr>
              <a:t>The Truth About Invasive Species:</a:t>
            </a:r>
          </a:p>
          <a:p>
            <a:pPr algn="ctr" eaLnBrk="1" hangingPunct="1">
              <a:defRPr/>
            </a:pPr>
            <a:r>
              <a:rPr lang="en-US" sz="2400" b="1" i="1" dirty="0">
                <a:solidFill>
                  <a:schemeClr val="accent2">
                    <a:lumMod val="50000"/>
                  </a:schemeClr>
                </a:solidFill>
                <a:latin typeface="Arial" charset="0"/>
              </a:rPr>
              <a:t>“How to stop worrying and learn to love ecological intruders”</a:t>
            </a:r>
          </a:p>
        </p:txBody>
      </p:sp>
      <p:pic>
        <p:nvPicPr>
          <p:cNvPr id="9" name="Picture 2" descr="M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476" y="214452"/>
            <a:ext cx="2328862"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5127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500"/>
                                  </p:stCondLst>
                                  <p:childTnLst>
                                    <p:set>
                                      <p:cBhvr>
                                        <p:cTn id="6" dur="1" fill="hold">
                                          <p:stCondLst>
                                            <p:cond delay="0"/>
                                          </p:stCondLst>
                                        </p:cTn>
                                        <p:tgtEl>
                                          <p:spTgt spid="100354"/>
                                        </p:tgtEl>
                                        <p:attrNameLst>
                                          <p:attrName>style.visibility</p:attrName>
                                        </p:attrNameLst>
                                      </p:cBhvr>
                                      <p:to>
                                        <p:strVal val="visible"/>
                                      </p:to>
                                    </p:set>
                                    <p:animEffect transition="in" filter="fade">
                                      <p:cBhvr>
                                        <p:cTn id="7" dur="1000"/>
                                        <p:tgtEl>
                                          <p:spTgt spid="10035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2500"/>
                                  </p:stCondLst>
                                  <p:childTnLst>
                                    <p:set>
                                      <p:cBhvr>
                                        <p:cTn id="12" dur="1" fill="hold">
                                          <p:stCondLst>
                                            <p:cond delay="0"/>
                                          </p:stCondLst>
                                        </p:cTn>
                                        <p:tgtEl>
                                          <p:spTgt spid="100358"/>
                                        </p:tgtEl>
                                        <p:attrNameLst>
                                          <p:attrName>style.visibility</p:attrName>
                                        </p:attrNameLst>
                                      </p:cBhvr>
                                      <p:to>
                                        <p:strVal val="visible"/>
                                      </p:to>
                                    </p:set>
                                    <p:animEffect transition="in" filter="fade">
                                      <p:cBhvr>
                                        <p:cTn id="13" dur="1000"/>
                                        <p:tgtEl>
                                          <p:spTgt spid="100358"/>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1"/>
          <p:cNvSpPr txBox="1">
            <a:spLocks noChangeArrowheads="1"/>
          </p:cNvSpPr>
          <p:nvPr/>
        </p:nvSpPr>
        <p:spPr bwMode="auto">
          <a:xfrm>
            <a:off x="2725737" y="47626"/>
            <a:ext cx="8294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dirty="0">
                <a:latin typeface="Arial" panose="020B0604020202020204" pitchFamily="34" charset="0"/>
              </a:rPr>
              <a:t>A Resolution? 		</a:t>
            </a:r>
            <a:r>
              <a:rPr lang="en-US" altLang="en-US" sz="2800" b="1" dirty="0">
                <a:solidFill>
                  <a:schemeClr val="accent1"/>
                </a:solidFill>
                <a:latin typeface="Arial" panose="020B0604020202020204" pitchFamily="34" charset="0"/>
              </a:rPr>
              <a:t>……Spatial Scale</a:t>
            </a:r>
          </a:p>
        </p:txBody>
      </p:sp>
      <p:sp>
        <p:nvSpPr>
          <p:cNvPr id="3" name="TextBox 2"/>
          <p:cNvSpPr txBox="1">
            <a:spLocks noChangeArrowheads="1"/>
          </p:cNvSpPr>
          <p:nvPr/>
        </p:nvSpPr>
        <p:spPr bwMode="auto">
          <a:xfrm>
            <a:off x="1844675" y="2403475"/>
            <a:ext cx="44656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rgbClr val="FF0000"/>
                </a:solidFill>
                <a:latin typeface="Arial" panose="020B0604020202020204" pitchFamily="34" charset="0"/>
              </a:rPr>
              <a:t>Experiments and meta-analyses</a:t>
            </a:r>
          </a:p>
          <a:p>
            <a:pPr eaLnBrk="1" hangingPunct="1">
              <a:spcBef>
                <a:spcPct val="0"/>
              </a:spcBef>
              <a:buFontTx/>
              <a:buNone/>
            </a:pPr>
            <a:endParaRPr lang="en-US" altLang="en-US" sz="600" b="1">
              <a:solidFill>
                <a:srgbClr val="FF0000"/>
              </a:solidFill>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decreases</a:t>
            </a: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-Typically &lt;&lt;100 m</a:t>
            </a:r>
            <a:r>
              <a:rPr lang="en-US" altLang="en-US" sz="1600" b="1" baseline="30000">
                <a:latin typeface="Arial" panose="020B0604020202020204" pitchFamily="34" charset="0"/>
              </a:rPr>
              <a:t>2 </a:t>
            </a:r>
            <a:endParaRPr lang="en-US" altLang="en-US" sz="1600" b="1">
              <a:latin typeface="Arial" panose="020B0604020202020204" pitchFamily="34" charset="0"/>
            </a:endParaRP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a:t>
            </a:r>
            <a:r>
              <a:rPr lang="en-US" altLang="en-US" sz="1600" b="1">
                <a:latin typeface="Arial" panose="020B0604020202020204" pitchFamily="34" charset="0"/>
                <a:sym typeface="Wingdings" panose="05000000000000000000" pitchFamily="2" charset="2"/>
              </a:rPr>
              <a:t></a:t>
            </a:r>
            <a:r>
              <a:rPr lang="en-US" altLang="en-US" sz="1600" b="1">
                <a:latin typeface="Arial" panose="020B0604020202020204" pitchFamily="34" charset="0"/>
              </a:rPr>
              <a:t> changes in relative abundance</a:t>
            </a:r>
          </a:p>
        </p:txBody>
      </p:sp>
      <p:sp>
        <p:nvSpPr>
          <p:cNvPr id="4" name="TextBox 3"/>
          <p:cNvSpPr txBox="1">
            <a:spLocks noChangeArrowheads="1"/>
          </p:cNvSpPr>
          <p:nvPr/>
        </p:nvSpPr>
        <p:spPr bwMode="auto">
          <a:xfrm>
            <a:off x="6461126" y="2411413"/>
            <a:ext cx="41497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chemeClr val="tx2"/>
                </a:solidFill>
                <a:latin typeface="Arial" panose="020B0604020202020204" pitchFamily="34" charset="0"/>
              </a:rPr>
              <a:t>             Observations</a:t>
            </a:r>
          </a:p>
          <a:p>
            <a:pPr eaLnBrk="1" hangingPunct="1">
              <a:spcBef>
                <a:spcPct val="0"/>
              </a:spcBef>
              <a:buFontTx/>
              <a:buNone/>
            </a:pPr>
            <a:endParaRPr lang="en-US" altLang="en-US" sz="600" b="1">
              <a:solidFill>
                <a:schemeClr val="tx2"/>
              </a:solidFill>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-Little effect on richness</a:t>
            </a: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-Typically &gt;&gt;10,000 m</a:t>
            </a:r>
            <a:r>
              <a:rPr lang="en-US" altLang="en-US" sz="1600" b="1" baseline="30000">
                <a:latin typeface="Arial" panose="020B0604020202020204" pitchFamily="34" charset="0"/>
              </a:rPr>
              <a:t>2</a:t>
            </a:r>
            <a:endParaRPr lang="en-US" altLang="en-US" sz="1600" b="1">
              <a:latin typeface="Arial" panose="020B0604020202020204" pitchFamily="34" charset="0"/>
            </a:endParaRP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a:t>
            </a:r>
            <a:r>
              <a:rPr lang="en-US" altLang="en-US" sz="1600" b="1">
                <a:latin typeface="Arial" panose="020B0604020202020204" pitchFamily="34" charset="0"/>
                <a:sym typeface="Wingdings" panose="05000000000000000000" pitchFamily="2" charset="2"/>
              </a:rPr>
              <a:t></a:t>
            </a:r>
            <a:r>
              <a:rPr lang="en-US" altLang="en-US" sz="1600" b="1">
                <a:latin typeface="Arial" panose="020B0604020202020204" pitchFamily="34" charset="0"/>
              </a:rPr>
              <a:t> Local extirpation/extinction</a:t>
            </a:r>
          </a:p>
        </p:txBody>
      </p:sp>
      <p:pic>
        <p:nvPicPr>
          <p:cNvPr id="29701" name="Picture 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35213" y="762001"/>
            <a:ext cx="2811462"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02438" y="571500"/>
            <a:ext cx="2527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3708400" y="3905250"/>
            <a:ext cx="33338" cy="2482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708400" y="6388100"/>
            <a:ext cx="3856038"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452938" y="5059364"/>
            <a:ext cx="203200" cy="1746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3" name="Oval 12"/>
          <p:cNvSpPr/>
          <p:nvPr/>
        </p:nvSpPr>
        <p:spPr>
          <a:xfrm>
            <a:off x="4452938" y="5564188"/>
            <a:ext cx="203200" cy="17621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5" name="Straight Arrow Connector 14"/>
          <p:cNvCxnSpPr/>
          <p:nvPr/>
        </p:nvCxnSpPr>
        <p:spPr>
          <a:xfrm>
            <a:off x="4584700" y="5233988"/>
            <a:ext cx="0" cy="3302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a:spLocks noChangeArrowheads="1"/>
          </p:cNvSpPr>
          <p:nvPr/>
        </p:nvSpPr>
        <p:spPr bwMode="auto">
          <a:xfrm>
            <a:off x="3690939" y="5000626"/>
            <a:ext cx="820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Control</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Invaded</a:t>
            </a:r>
          </a:p>
        </p:txBody>
      </p:sp>
      <p:sp>
        <p:nvSpPr>
          <p:cNvPr id="18" name="Oval 17"/>
          <p:cNvSpPr/>
          <p:nvPr/>
        </p:nvSpPr>
        <p:spPr>
          <a:xfrm>
            <a:off x="6964364" y="4446589"/>
            <a:ext cx="204787" cy="1746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9" name="Oval 18"/>
          <p:cNvSpPr/>
          <p:nvPr/>
        </p:nvSpPr>
        <p:spPr>
          <a:xfrm>
            <a:off x="6964364" y="4514851"/>
            <a:ext cx="204787" cy="17462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0" name="TextBox 19"/>
          <p:cNvSpPr txBox="1">
            <a:spLocks noChangeArrowheads="1"/>
          </p:cNvSpPr>
          <p:nvPr/>
        </p:nvSpPr>
        <p:spPr bwMode="auto">
          <a:xfrm rot="-5400000">
            <a:off x="2428875" y="4962525"/>
            <a:ext cx="201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Species Richness</a:t>
            </a:r>
          </a:p>
        </p:txBody>
      </p:sp>
      <p:sp>
        <p:nvSpPr>
          <p:cNvPr id="21" name="TextBox 20"/>
          <p:cNvSpPr txBox="1">
            <a:spLocks noChangeArrowheads="1"/>
          </p:cNvSpPr>
          <p:nvPr/>
        </p:nvSpPr>
        <p:spPr bwMode="auto">
          <a:xfrm>
            <a:off x="7169151" y="4394201"/>
            <a:ext cx="150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Control=Invaded</a:t>
            </a:r>
          </a:p>
        </p:txBody>
      </p:sp>
      <p:sp>
        <p:nvSpPr>
          <p:cNvPr id="24" name="TextBox 23"/>
          <p:cNvSpPr txBox="1">
            <a:spLocks noChangeArrowheads="1"/>
          </p:cNvSpPr>
          <p:nvPr/>
        </p:nvSpPr>
        <p:spPr bwMode="auto">
          <a:xfrm>
            <a:off x="5113339" y="6427788"/>
            <a:ext cx="1557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Spatial Scale</a:t>
            </a:r>
          </a:p>
        </p:txBody>
      </p:sp>
      <p:sp>
        <p:nvSpPr>
          <p:cNvPr id="26" name="TextBox 25"/>
          <p:cNvSpPr txBox="1">
            <a:spLocks noChangeArrowheads="1"/>
          </p:cNvSpPr>
          <p:nvPr/>
        </p:nvSpPr>
        <p:spPr bwMode="auto">
          <a:xfrm>
            <a:off x="4192588" y="6380164"/>
            <a:ext cx="6334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Small</a:t>
            </a:r>
          </a:p>
        </p:txBody>
      </p:sp>
      <p:sp>
        <p:nvSpPr>
          <p:cNvPr id="27" name="TextBox 26"/>
          <p:cNvSpPr txBox="1">
            <a:spLocks noChangeArrowheads="1"/>
          </p:cNvSpPr>
          <p:nvPr/>
        </p:nvSpPr>
        <p:spPr bwMode="auto">
          <a:xfrm>
            <a:off x="6964364" y="6396039"/>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Large</a:t>
            </a:r>
          </a:p>
        </p:txBody>
      </p:sp>
      <p:cxnSp>
        <p:nvCxnSpPr>
          <p:cNvPr id="30" name="Straight Connector 29"/>
          <p:cNvCxnSpPr>
            <a:stCxn id="13" idx="6"/>
            <a:endCxn id="19" idx="3"/>
          </p:cNvCxnSpPr>
          <p:nvPr/>
        </p:nvCxnSpPr>
        <p:spPr>
          <a:xfrm flipV="1">
            <a:off x="4656139" y="4664076"/>
            <a:ext cx="2338387" cy="989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2" idx="6"/>
          </p:cNvCxnSpPr>
          <p:nvPr/>
        </p:nvCxnSpPr>
        <p:spPr>
          <a:xfrm flipV="1">
            <a:off x="4656138" y="4540251"/>
            <a:ext cx="2374900" cy="60642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8557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animBg="1"/>
      <p:bldP spid="19" grpId="0" animBg="1"/>
      <p:bldP spid="20" grpId="0"/>
      <p:bldP spid="21" grpId="0"/>
      <p:bldP spid="24" grpId="0"/>
      <p:bldP spid="26"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Group 2"/>
          <p:cNvGrpSpPr>
            <a:grpSpLocks/>
          </p:cNvGrpSpPr>
          <p:nvPr/>
        </p:nvGrpSpPr>
        <p:grpSpPr bwMode="auto">
          <a:xfrm>
            <a:off x="5824538" y="720725"/>
            <a:ext cx="4583112" cy="2794000"/>
            <a:chOff x="2587" y="1407"/>
            <a:chExt cx="3220" cy="1957"/>
          </a:xfrm>
        </p:grpSpPr>
        <p:pic>
          <p:nvPicPr>
            <p:cNvPr id="35909" name="Picture 3" descr="IMG_4140"/>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85" y="1407"/>
              <a:ext cx="2822" cy="1957"/>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cxnSp>
          <p:nvCxnSpPr>
            <p:cNvPr id="35910" name="AutoShape 8"/>
            <p:cNvCxnSpPr>
              <a:cxnSpLocks noChangeShapeType="1"/>
              <a:stCxn id="20482" idx="3"/>
              <a:endCxn id="35909" idx="1"/>
            </p:cNvCxnSpPr>
            <p:nvPr/>
          </p:nvCxnSpPr>
          <p:spPr bwMode="auto">
            <a:xfrm>
              <a:off x="2587" y="2329"/>
              <a:ext cx="398" cy="56"/>
            </a:xfrm>
            <a:prstGeom prst="straightConnector1">
              <a:avLst/>
            </a:prstGeom>
            <a:noFill/>
            <a:ln w="57150">
              <a:solidFill>
                <a:schemeClr val="bg1"/>
              </a:solidFill>
              <a:round/>
              <a:headEnd/>
              <a:tailEnd type="diamond"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7" name="Group 10"/>
          <p:cNvGrpSpPr>
            <a:grpSpLocks/>
          </p:cNvGrpSpPr>
          <p:nvPr/>
        </p:nvGrpSpPr>
        <p:grpSpPr bwMode="auto">
          <a:xfrm>
            <a:off x="7588251" y="2905126"/>
            <a:ext cx="2951163" cy="3465513"/>
            <a:chOff x="3067" y="1240"/>
            <a:chExt cx="2264" cy="2601"/>
          </a:xfrm>
        </p:grpSpPr>
        <p:pic>
          <p:nvPicPr>
            <p:cNvPr id="35907" name="Picture 11" descr="IMG_108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67" y="1240"/>
              <a:ext cx="2264" cy="2211"/>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sp>
          <p:nvSpPr>
            <p:cNvPr id="35908" name="Text Box 8"/>
            <p:cNvSpPr txBox="1">
              <a:spLocks noChangeArrowheads="1"/>
            </p:cNvSpPr>
            <p:nvPr/>
          </p:nvSpPr>
          <p:spPr bwMode="auto">
            <a:xfrm>
              <a:off x="3599" y="3494"/>
              <a:ext cx="1200"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50000"/>
                </a:spcBef>
                <a:buFontTx/>
                <a:buNone/>
              </a:pPr>
              <a:endParaRPr lang="en-US" altLang="en-US" sz="2400">
                <a:solidFill>
                  <a:srgbClr val="1C1C1C"/>
                </a:solidFill>
                <a:cs typeface="Arial" panose="020B0604020202020204" pitchFamily="34" charset="0"/>
              </a:endParaRPr>
            </a:p>
          </p:txBody>
        </p:sp>
      </p:grpSp>
      <p:pic>
        <p:nvPicPr>
          <p:cNvPr id="20482" name="Picture 1" descr="IMG_414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55800" y="749300"/>
            <a:ext cx="3868738" cy="2700338"/>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pic>
        <p:nvPicPr>
          <p:cNvPr id="20485" name="Picture 8" descr="IMG_107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27200" y="3100389"/>
            <a:ext cx="2960688" cy="2884487"/>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3582273" y="1136651"/>
            <a:ext cx="4769069" cy="3904177"/>
            <a:chOff x="1402896" y="606333"/>
            <a:chExt cx="5848458" cy="5312543"/>
          </a:xfrm>
        </p:grpSpPr>
        <p:sp>
          <p:nvSpPr>
            <p:cNvPr id="35854" name="Rectangle 4"/>
            <p:cNvSpPr>
              <a:spLocks noChangeArrowheads="1"/>
            </p:cNvSpPr>
            <p:nvPr/>
          </p:nvSpPr>
          <p:spPr bwMode="auto">
            <a:xfrm>
              <a:off x="2496244" y="606333"/>
              <a:ext cx="4718212" cy="4331764"/>
            </a:xfrm>
            <a:prstGeom prst="rect">
              <a:avLst/>
            </a:prstGeom>
            <a:solidFill>
              <a:schemeClr val="bg1"/>
            </a:solidFill>
            <a:ln>
              <a:noFill/>
            </a:ln>
            <a:effectLst/>
            <a:extLst>
              <a:ext uri="{91240B29-F687-4F45-9708-019B960494DF}">
                <a14:hiddenLine xmlns:a14="http://schemas.microsoft.com/office/drawing/2010/main" w="1270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800">
                <a:solidFill>
                  <a:srgbClr val="333333"/>
                </a:solidFill>
                <a:cs typeface="Arial" panose="020B0604020202020204" pitchFamily="34" charset="0"/>
              </a:endParaRPr>
            </a:p>
          </p:txBody>
        </p:sp>
        <p:sp>
          <p:nvSpPr>
            <p:cNvPr id="35855" name="Freeform 5"/>
            <p:cNvSpPr>
              <a:spLocks/>
            </p:cNvSpPr>
            <p:nvPr/>
          </p:nvSpPr>
          <p:spPr bwMode="auto">
            <a:xfrm>
              <a:off x="2452810" y="775708"/>
              <a:ext cx="4730057" cy="4344504"/>
            </a:xfrm>
            <a:custGeom>
              <a:avLst/>
              <a:gdLst>
                <a:gd name="T0" fmla="*/ 0 w 5760"/>
                <a:gd name="T1" fmla="*/ 2147483646 h 5759"/>
                <a:gd name="T2" fmla="*/ 0 w 5760"/>
                <a:gd name="T3" fmla="*/ 0 h 5759"/>
                <a:gd name="T4" fmla="*/ 0 w 5760"/>
                <a:gd name="T5" fmla="*/ 0 h 5759"/>
                <a:gd name="T6" fmla="*/ 2147483646 w 5760"/>
                <a:gd name="T7" fmla="*/ 0 h 5759"/>
                <a:gd name="T8" fmla="*/ 2147483646 w 5760"/>
                <a:gd name="T9" fmla="*/ 0 h 5759"/>
                <a:gd name="T10" fmla="*/ 2147483646 w 5760"/>
                <a:gd name="T11" fmla="*/ 2147483646 h 5759"/>
                <a:gd name="T12" fmla="*/ 2147483646 w 5760"/>
                <a:gd name="T13" fmla="*/ 2147483646 h 5759"/>
                <a:gd name="T14" fmla="*/ 0 w 5760"/>
                <a:gd name="T15" fmla="*/ 2147483646 h 57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0" h="5759">
                  <a:moveTo>
                    <a:pt x="0" y="5759"/>
                  </a:moveTo>
                  <a:lnTo>
                    <a:pt x="0" y="0"/>
                  </a:lnTo>
                  <a:lnTo>
                    <a:pt x="5760" y="0"/>
                  </a:lnTo>
                  <a:lnTo>
                    <a:pt x="5760" y="5759"/>
                  </a:lnTo>
                  <a:lnTo>
                    <a:pt x="0" y="57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6" name="Line 1510"/>
            <p:cNvSpPr>
              <a:spLocks noChangeShapeType="1"/>
            </p:cNvSpPr>
            <p:nvPr/>
          </p:nvSpPr>
          <p:spPr bwMode="auto">
            <a:xfrm>
              <a:off x="2452810" y="5120212"/>
              <a:ext cx="47300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7" name="Rectangle 7"/>
            <p:cNvSpPr>
              <a:spLocks noChangeArrowheads="1"/>
            </p:cNvSpPr>
            <p:nvPr/>
          </p:nvSpPr>
          <p:spPr bwMode="auto">
            <a:xfrm>
              <a:off x="2387664"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0</a:t>
              </a:r>
              <a:endParaRPr lang="en-US" altLang="en-US" sz="1800">
                <a:solidFill>
                  <a:srgbClr val="333333"/>
                </a:solidFill>
                <a:cs typeface="Arial" panose="020B0604020202020204" pitchFamily="34" charset="0"/>
              </a:endParaRPr>
            </a:p>
          </p:txBody>
        </p:sp>
        <p:sp>
          <p:nvSpPr>
            <p:cNvPr id="35858" name="Line 1513"/>
            <p:cNvSpPr>
              <a:spLocks noChangeShapeType="1"/>
            </p:cNvSpPr>
            <p:nvPr/>
          </p:nvSpPr>
          <p:spPr bwMode="auto">
            <a:xfrm>
              <a:off x="4028180" y="4990684"/>
              <a:ext cx="0" cy="1295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9" name="Rectangle 9"/>
            <p:cNvSpPr>
              <a:spLocks noChangeArrowheads="1"/>
            </p:cNvSpPr>
            <p:nvPr/>
          </p:nvSpPr>
          <p:spPr bwMode="auto">
            <a:xfrm>
              <a:off x="3963033"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a:t>
              </a:r>
              <a:endParaRPr lang="en-US" altLang="en-US" sz="1800">
                <a:solidFill>
                  <a:srgbClr val="333333"/>
                </a:solidFill>
                <a:cs typeface="Arial" panose="020B0604020202020204" pitchFamily="34" charset="0"/>
              </a:endParaRPr>
            </a:p>
          </p:txBody>
        </p:sp>
        <p:sp>
          <p:nvSpPr>
            <p:cNvPr id="35860" name="Line 1515"/>
            <p:cNvSpPr>
              <a:spLocks noChangeShapeType="1"/>
            </p:cNvSpPr>
            <p:nvPr/>
          </p:nvSpPr>
          <p:spPr bwMode="auto">
            <a:xfrm>
              <a:off x="5607498" y="4990684"/>
              <a:ext cx="0" cy="1295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1" name="Rectangle 11"/>
            <p:cNvSpPr>
              <a:spLocks noChangeArrowheads="1"/>
            </p:cNvSpPr>
            <p:nvPr/>
          </p:nvSpPr>
          <p:spPr bwMode="auto">
            <a:xfrm>
              <a:off x="5546300"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2</a:t>
              </a:r>
              <a:endParaRPr lang="en-US" altLang="en-US" sz="1800">
                <a:solidFill>
                  <a:srgbClr val="333333"/>
                </a:solidFill>
                <a:cs typeface="Arial" panose="020B0604020202020204" pitchFamily="34" charset="0"/>
              </a:endParaRPr>
            </a:p>
          </p:txBody>
        </p:sp>
        <p:sp>
          <p:nvSpPr>
            <p:cNvPr id="35862" name="Rectangle 12"/>
            <p:cNvSpPr>
              <a:spLocks noChangeArrowheads="1"/>
            </p:cNvSpPr>
            <p:nvPr/>
          </p:nvSpPr>
          <p:spPr bwMode="auto">
            <a:xfrm>
              <a:off x="7107849"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3</a:t>
              </a:r>
              <a:endParaRPr lang="en-US" altLang="en-US" sz="1800">
                <a:solidFill>
                  <a:srgbClr val="333333"/>
                </a:solidFill>
                <a:cs typeface="Arial" panose="020B0604020202020204" pitchFamily="34" charset="0"/>
              </a:endParaRPr>
            </a:p>
          </p:txBody>
        </p:sp>
        <p:sp>
          <p:nvSpPr>
            <p:cNvPr id="35863" name="Line 1518"/>
            <p:cNvSpPr>
              <a:spLocks noChangeShapeType="1"/>
            </p:cNvSpPr>
            <p:nvPr/>
          </p:nvSpPr>
          <p:spPr bwMode="auto">
            <a:xfrm flipV="1">
              <a:off x="2437017" y="775708"/>
              <a:ext cx="0" cy="434450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4" name="Line 1519"/>
            <p:cNvSpPr>
              <a:spLocks noChangeShapeType="1"/>
            </p:cNvSpPr>
            <p:nvPr/>
          </p:nvSpPr>
          <p:spPr bwMode="auto">
            <a:xfrm flipH="1">
              <a:off x="2452810" y="5120212"/>
              <a:ext cx="142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5" name="Rectangle 15"/>
            <p:cNvSpPr>
              <a:spLocks noChangeArrowheads="1"/>
            </p:cNvSpPr>
            <p:nvPr/>
          </p:nvSpPr>
          <p:spPr bwMode="auto">
            <a:xfrm>
              <a:off x="1996783" y="4965203"/>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0.5</a:t>
              </a:r>
              <a:endParaRPr lang="en-US" altLang="en-US" sz="1800">
                <a:solidFill>
                  <a:srgbClr val="333333"/>
                </a:solidFill>
                <a:cs typeface="Arial" panose="020B0604020202020204" pitchFamily="34" charset="0"/>
              </a:endParaRPr>
            </a:p>
          </p:txBody>
        </p:sp>
        <p:sp>
          <p:nvSpPr>
            <p:cNvPr id="35866" name="Line 1521"/>
            <p:cNvSpPr>
              <a:spLocks noChangeShapeType="1"/>
            </p:cNvSpPr>
            <p:nvPr/>
          </p:nvSpPr>
          <p:spPr bwMode="auto">
            <a:xfrm flipH="1">
              <a:off x="2452810" y="3667798"/>
              <a:ext cx="142139" cy="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7" name="Rectangle 17"/>
            <p:cNvSpPr>
              <a:spLocks noChangeArrowheads="1"/>
            </p:cNvSpPr>
            <p:nvPr/>
          </p:nvSpPr>
          <p:spPr bwMode="auto">
            <a:xfrm>
              <a:off x="1996783" y="3519159"/>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1.0</a:t>
              </a:r>
              <a:endParaRPr lang="en-US" altLang="en-US" sz="1800">
                <a:solidFill>
                  <a:srgbClr val="333333"/>
                </a:solidFill>
                <a:cs typeface="Arial" panose="020B0604020202020204" pitchFamily="34" charset="0"/>
              </a:endParaRPr>
            </a:p>
          </p:txBody>
        </p:sp>
        <p:sp>
          <p:nvSpPr>
            <p:cNvPr id="35868" name="Line 1523"/>
            <p:cNvSpPr>
              <a:spLocks noChangeShapeType="1"/>
            </p:cNvSpPr>
            <p:nvPr/>
          </p:nvSpPr>
          <p:spPr bwMode="auto">
            <a:xfrm flipH="1">
              <a:off x="2452810" y="2223876"/>
              <a:ext cx="14213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9" name="Rectangle 19"/>
            <p:cNvSpPr>
              <a:spLocks noChangeArrowheads="1"/>
            </p:cNvSpPr>
            <p:nvPr/>
          </p:nvSpPr>
          <p:spPr bwMode="auto">
            <a:xfrm>
              <a:off x="1996783" y="2068867"/>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1.5</a:t>
              </a:r>
              <a:endParaRPr lang="en-US" altLang="en-US" sz="1800">
                <a:solidFill>
                  <a:srgbClr val="333333"/>
                </a:solidFill>
                <a:cs typeface="Arial" panose="020B0604020202020204" pitchFamily="34" charset="0"/>
              </a:endParaRPr>
            </a:p>
          </p:txBody>
        </p:sp>
        <p:sp>
          <p:nvSpPr>
            <p:cNvPr id="35870" name="Line 1525"/>
            <p:cNvSpPr>
              <a:spLocks noChangeShapeType="1"/>
            </p:cNvSpPr>
            <p:nvPr/>
          </p:nvSpPr>
          <p:spPr bwMode="auto">
            <a:xfrm flipH="1">
              <a:off x="2452810" y="775708"/>
              <a:ext cx="142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1" name="Rectangle 21"/>
            <p:cNvSpPr>
              <a:spLocks noChangeArrowheads="1"/>
            </p:cNvSpPr>
            <p:nvPr/>
          </p:nvSpPr>
          <p:spPr bwMode="auto">
            <a:xfrm>
              <a:off x="1996783" y="627069"/>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2.0</a:t>
              </a:r>
              <a:endParaRPr lang="en-US" altLang="en-US" sz="1800">
                <a:solidFill>
                  <a:srgbClr val="333333"/>
                </a:solidFill>
                <a:cs typeface="Arial" panose="020B0604020202020204" pitchFamily="34" charset="0"/>
              </a:endParaRPr>
            </a:p>
          </p:txBody>
        </p:sp>
        <p:sp>
          <p:nvSpPr>
            <p:cNvPr id="35872" name="Line 1527"/>
            <p:cNvSpPr>
              <a:spLocks noChangeShapeType="1"/>
            </p:cNvSpPr>
            <p:nvPr/>
          </p:nvSpPr>
          <p:spPr bwMode="auto">
            <a:xfrm flipV="1">
              <a:off x="7182867" y="775708"/>
              <a:ext cx="0" cy="434450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3" name="Line 1529"/>
            <p:cNvSpPr>
              <a:spLocks noChangeShapeType="1"/>
            </p:cNvSpPr>
            <p:nvPr/>
          </p:nvSpPr>
          <p:spPr bwMode="auto">
            <a:xfrm>
              <a:off x="2452810" y="775708"/>
              <a:ext cx="47300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4" name="Arc 1534"/>
            <p:cNvSpPr>
              <a:spLocks/>
            </p:cNvSpPr>
            <p:nvPr/>
          </p:nvSpPr>
          <p:spPr bwMode="auto">
            <a:xfrm>
              <a:off x="3556359" y="4542644"/>
              <a:ext cx="0" cy="46715"/>
            </a:xfrm>
            <a:custGeom>
              <a:avLst/>
              <a:gdLst>
                <a:gd name="T0" fmla="*/ 0 w 914"/>
                <a:gd name="T1" fmla="*/ 2147483646 h 21600"/>
                <a:gd name="T2" fmla="*/ 0 w 914"/>
                <a:gd name="T3" fmla="*/ 2147483646 h 21600"/>
                <a:gd name="T4" fmla="*/ 0 w 914"/>
                <a:gd name="T5" fmla="*/ 0 h 21600"/>
                <a:gd name="T6" fmla="*/ 0 60000 65536"/>
                <a:gd name="T7" fmla="*/ 0 60000 65536"/>
                <a:gd name="T8" fmla="*/ 0 60000 65536"/>
              </a:gdLst>
              <a:ahLst/>
              <a:cxnLst>
                <a:cxn ang="T6">
                  <a:pos x="T0" y="T1"/>
                </a:cxn>
                <a:cxn ang="T7">
                  <a:pos x="T2" y="T3"/>
                </a:cxn>
                <a:cxn ang="T8">
                  <a:pos x="T4" y="T5"/>
                </a:cxn>
              </a:cxnLst>
              <a:rect l="0" t="0" r="r" b="b"/>
              <a:pathLst>
                <a:path w="914" h="21600" fill="none" extrusionOk="0">
                  <a:moveTo>
                    <a:pt x="914" y="21595"/>
                  </a:moveTo>
                  <a:cubicBezTo>
                    <a:pt x="761" y="21598"/>
                    <a:pt x="609" y="21599"/>
                    <a:pt x="457" y="21600"/>
                  </a:cubicBezTo>
                  <a:cubicBezTo>
                    <a:pt x="304" y="21600"/>
                    <a:pt x="152" y="21598"/>
                    <a:pt x="-1" y="21595"/>
                  </a:cubicBezTo>
                </a:path>
                <a:path w="914" h="21600" stroke="0" extrusionOk="0">
                  <a:moveTo>
                    <a:pt x="914" y="21595"/>
                  </a:moveTo>
                  <a:cubicBezTo>
                    <a:pt x="761" y="21598"/>
                    <a:pt x="609" y="21599"/>
                    <a:pt x="457" y="21600"/>
                  </a:cubicBezTo>
                  <a:cubicBezTo>
                    <a:pt x="304" y="21600"/>
                    <a:pt x="152" y="21598"/>
                    <a:pt x="-1" y="21595"/>
                  </a:cubicBezTo>
                  <a:lnTo>
                    <a:pt x="457" y="0"/>
                  </a:lnTo>
                  <a:lnTo>
                    <a:pt x="914" y="21595"/>
                  </a:lnTo>
                  <a:close/>
                </a:path>
              </a:pathLst>
            </a:custGeom>
            <a:noFill/>
            <a:ln w="317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5" name="Arc 1536"/>
            <p:cNvSpPr>
              <a:spLocks/>
            </p:cNvSpPr>
            <p:nvPr/>
          </p:nvSpPr>
          <p:spPr bwMode="auto">
            <a:xfrm>
              <a:off x="4655959" y="3389630"/>
              <a:ext cx="0" cy="44592"/>
            </a:xfrm>
            <a:custGeom>
              <a:avLst/>
              <a:gdLst>
                <a:gd name="T0" fmla="*/ 0 w 1271"/>
                <a:gd name="T1" fmla="*/ 2147483646 h 21600"/>
                <a:gd name="T2" fmla="*/ 0 w 1271"/>
                <a:gd name="T3" fmla="*/ 2147483646 h 21600"/>
                <a:gd name="T4" fmla="*/ 0 w 1271"/>
                <a:gd name="T5" fmla="*/ 0 h 21600"/>
                <a:gd name="T6" fmla="*/ 0 60000 65536"/>
                <a:gd name="T7" fmla="*/ 0 60000 65536"/>
                <a:gd name="T8" fmla="*/ 0 60000 65536"/>
              </a:gdLst>
              <a:ahLst/>
              <a:cxnLst>
                <a:cxn ang="T6">
                  <a:pos x="T0" y="T1"/>
                </a:cxn>
                <a:cxn ang="T7">
                  <a:pos x="T2" y="T3"/>
                </a:cxn>
                <a:cxn ang="T8">
                  <a:pos x="T4" y="T5"/>
                </a:cxn>
              </a:cxnLst>
              <a:rect l="0" t="0" r="r" b="b"/>
              <a:pathLst>
                <a:path w="1271" h="21600" fill="none" extrusionOk="0">
                  <a:moveTo>
                    <a:pt x="1271" y="21591"/>
                  </a:moveTo>
                  <a:cubicBezTo>
                    <a:pt x="1063" y="21597"/>
                    <a:pt x="856" y="21599"/>
                    <a:pt x="649" y="21600"/>
                  </a:cubicBezTo>
                  <a:cubicBezTo>
                    <a:pt x="432" y="21600"/>
                    <a:pt x="216" y="21596"/>
                    <a:pt x="-1" y="21590"/>
                  </a:cubicBezTo>
                </a:path>
                <a:path w="1271" h="21600" stroke="0" extrusionOk="0">
                  <a:moveTo>
                    <a:pt x="1271" y="21591"/>
                  </a:moveTo>
                  <a:cubicBezTo>
                    <a:pt x="1063" y="21597"/>
                    <a:pt x="856" y="21599"/>
                    <a:pt x="649" y="21600"/>
                  </a:cubicBezTo>
                  <a:cubicBezTo>
                    <a:pt x="432" y="21600"/>
                    <a:pt x="216" y="21596"/>
                    <a:pt x="-1" y="21590"/>
                  </a:cubicBezTo>
                  <a:lnTo>
                    <a:pt x="649" y="0"/>
                  </a:lnTo>
                  <a:lnTo>
                    <a:pt x="1271" y="21591"/>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876" name="Arc 1538"/>
            <p:cNvSpPr>
              <a:spLocks/>
            </p:cNvSpPr>
            <p:nvPr/>
          </p:nvSpPr>
          <p:spPr bwMode="auto">
            <a:xfrm>
              <a:off x="5599601" y="2355528"/>
              <a:ext cx="7897" cy="40344"/>
            </a:xfrm>
            <a:custGeom>
              <a:avLst/>
              <a:gdLst>
                <a:gd name="T0" fmla="*/ 2147483646 w 1962"/>
                <a:gd name="T1" fmla="*/ 2147483646 h 21600"/>
                <a:gd name="T2" fmla="*/ 0 w 1962"/>
                <a:gd name="T3" fmla="*/ 2147483646 h 21600"/>
                <a:gd name="T4" fmla="*/ 2147483646 w 1962"/>
                <a:gd name="T5" fmla="*/ 0 h 21600"/>
                <a:gd name="T6" fmla="*/ 0 60000 65536"/>
                <a:gd name="T7" fmla="*/ 0 60000 65536"/>
                <a:gd name="T8" fmla="*/ 0 60000 65536"/>
              </a:gdLst>
              <a:ahLst/>
              <a:cxnLst>
                <a:cxn ang="T6">
                  <a:pos x="T0" y="T1"/>
                </a:cxn>
                <a:cxn ang="T7">
                  <a:pos x="T2" y="T3"/>
                </a:cxn>
                <a:cxn ang="T8">
                  <a:pos x="T4" y="T5"/>
                </a:cxn>
              </a:cxnLst>
              <a:rect l="0" t="0" r="r" b="b"/>
              <a:pathLst>
                <a:path w="1962" h="21600" fill="none" extrusionOk="0">
                  <a:moveTo>
                    <a:pt x="1961" y="21577"/>
                  </a:moveTo>
                  <a:cubicBezTo>
                    <a:pt x="1635" y="21592"/>
                    <a:pt x="1308" y="21599"/>
                    <a:pt x="981" y="21600"/>
                  </a:cubicBezTo>
                  <a:cubicBezTo>
                    <a:pt x="653" y="21600"/>
                    <a:pt x="326" y="21592"/>
                    <a:pt x="0" y="21577"/>
                  </a:cubicBezTo>
                </a:path>
                <a:path w="1962" h="21600" stroke="0" extrusionOk="0">
                  <a:moveTo>
                    <a:pt x="1961" y="21577"/>
                  </a:moveTo>
                  <a:cubicBezTo>
                    <a:pt x="1635" y="21592"/>
                    <a:pt x="1308" y="21599"/>
                    <a:pt x="981" y="21600"/>
                  </a:cubicBezTo>
                  <a:cubicBezTo>
                    <a:pt x="653" y="21600"/>
                    <a:pt x="326" y="21592"/>
                    <a:pt x="0" y="21577"/>
                  </a:cubicBezTo>
                  <a:lnTo>
                    <a:pt x="981" y="0"/>
                  </a:lnTo>
                  <a:lnTo>
                    <a:pt x="1961" y="21577"/>
                  </a:lnTo>
                  <a:close/>
                </a:path>
              </a:pathLst>
            </a:custGeom>
            <a:noFill/>
            <a:ln w="317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7" name="Arc 1540"/>
            <p:cNvSpPr>
              <a:spLocks/>
            </p:cNvSpPr>
            <p:nvPr/>
          </p:nvSpPr>
          <p:spPr bwMode="auto">
            <a:xfrm>
              <a:off x="6703150" y="1421226"/>
              <a:ext cx="13818" cy="38221"/>
            </a:xfrm>
            <a:custGeom>
              <a:avLst/>
              <a:gdLst>
                <a:gd name="T0" fmla="*/ 2147483646 w 3835"/>
                <a:gd name="T1" fmla="*/ 2147483646 h 21600"/>
                <a:gd name="T2" fmla="*/ 0 w 3835"/>
                <a:gd name="T3" fmla="*/ 2147483646 h 21600"/>
                <a:gd name="T4" fmla="*/ 2147483646 w 3835"/>
                <a:gd name="T5" fmla="*/ 0 h 21600"/>
                <a:gd name="T6" fmla="*/ 0 60000 65536"/>
                <a:gd name="T7" fmla="*/ 0 60000 65536"/>
                <a:gd name="T8" fmla="*/ 0 60000 65536"/>
              </a:gdLst>
              <a:ahLst/>
              <a:cxnLst>
                <a:cxn ang="T6">
                  <a:pos x="T0" y="T1"/>
                </a:cxn>
                <a:cxn ang="T7">
                  <a:pos x="T2" y="T3"/>
                </a:cxn>
                <a:cxn ang="T8">
                  <a:pos x="T4" y="T5"/>
                </a:cxn>
              </a:cxnLst>
              <a:rect l="0" t="0" r="r" b="b"/>
              <a:pathLst>
                <a:path w="3835" h="21600" fill="none" extrusionOk="0">
                  <a:moveTo>
                    <a:pt x="3835" y="21518"/>
                  </a:moveTo>
                  <a:cubicBezTo>
                    <a:pt x="3210" y="21572"/>
                    <a:pt x="2584" y="21599"/>
                    <a:pt x="1958" y="21600"/>
                  </a:cubicBezTo>
                  <a:cubicBezTo>
                    <a:pt x="1304" y="21600"/>
                    <a:pt x="650" y="21570"/>
                    <a:pt x="-1" y="21511"/>
                  </a:cubicBezTo>
                </a:path>
                <a:path w="3835" h="21600" stroke="0" extrusionOk="0">
                  <a:moveTo>
                    <a:pt x="3835" y="21518"/>
                  </a:moveTo>
                  <a:cubicBezTo>
                    <a:pt x="3210" y="21572"/>
                    <a:pt x="2584" y="21599"/>
                    <a:pt x="1958" y="21600"/>
                  </a:cubicBezTo>
                  <a:cubicBezTo>
                    <a:pt x="1304" y="21600"/>
                    <a:pt x="650" y="21570"/>
                    <a:pt x="-1" y="21511"/>
                  </a:cubicBezTo>
                  <a:lnTo>
                    <a:pt x="1958" y="0"/>
                  </a:lnTo>
                  <a:lnTo>
                    <a:pt x="3835" y="21518"/>
                  </a:lnTo>
                  <a:close/>
                </a:path>
              </a:pathLst>
            </a:custGeom>
            <a:noFill/>
            <a:ln w="12700">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grpSp>
          <p:nvGrpSpPr>
            <p:cNvPr id="35878" name="Group 28"/>
            <p:cNvGrpSpPr>
              <a:grpSpLocks/>
            </p:cNvGrpSpPr>
            <p:nvPr/>
          </p:nvGrpSpPr>
          <p:grpSpPr bwMode="auto">
            <a:xfrm>
              <a:off x="2405433" y="1060247"/>
              <a:ext cx="4777440" cy="4059968"/>
              <a:chOff x="1846" y="1229"/>
              <a:chExt cx="2420" cy="1912"/>
            </a:xfrm>
          </p:grpSpPr>
          <p:sp>
            <p:nvSpPr>
              <p:cNvPr id="35901" name="Arc 1533"/>
              <p:cNvSpPr>
                <a:spLocks/>
              </p:cNvSpPr>
              <p:nvPr/>
            </p:nvSpPr>
            <p:spPr bwMode="auto">
              <a:xfrm>
                <a:off x="1846" y="3059"/>
                <a:ext cx="46" cy="42"/>
              </a:xfrm>
              <a:custGeom>
                <a:avLst/>
                <a:gdLst>
                  <a:gd name="T0" fmla="*/ 0 w 43200"/>
                  <a:gd name="T1" fmla="*/ 0 h 43196"/>
                  <a:gd name="T2" fmla="*/ 0 w 43200"/>
                  <a:gd name="T3" fmla="*/ 0 h 43196"/>
                  <a:gd name="T4" fmla="*/ 0 w 43200"/>
                  <a:gd name="T5" fmla="*/ 0 h 43196"/>
                  <a:gd name="T6" fmla="*/ 0 60000 65536"/>
                  <a:gd name="T7" fmla="*/ 0 60000 65536"/>
                  <a:gd name="T8" fmla="*/ 0 60000 65536"/>
                </a:gdLst>
                <a:ahLst/>
                <a:cxnLst>
                  <a:cxn ang="T6">
                    <a:pos x="T0" y="T1"/>
                  </a:cxn>
                  <a:cxn ang="T7">
                    <a:pos x="T2" y="T3"/>
                  </a:cxn>
                  <a:cxn ang="T8">
                    <a:pos x="T4" y="T5"/>
                  </a:cxn>
                </a:cxnLst>
                <a:rect l="0" t="0" r="r" b="b"/>
                <a:pathLst>
                  <a:path w="43200" h="43196" fill="none" extrusionOk="0">
                    <a:moveTo>
                      <a:pt x="21187" y="43196"/>
                    </a:moveTo>
                    <a:cubicBezTo>
                      <a:pt x="9421" y="42971"/>
                      <a:pt x="0" y="33368"/>
                      <a:pt x="0" y="21600"/>
                    </a:cubicBezTo>
                    <a:cubicBezTo>
                      <a:pt x="0" y="9670"/>
                      <a:pt x="9670" y="0"/>
                      <a:pt x="21600" y="0"/>
                    </a:cubicBezTo>
                    <a:cubicBezTo>
                      <a:pt x="33529" y="0"/>
                      <a:pt x="43200" y="9670"/>
                      <a:pt x="43200" y="21600"/>
                    </a:cubicBezTo>
                    <a:cubicBezTo>
                      <a:pt x="43200" y="33368"/>
                      <a:pt x="33778" y="42971"/>
                      <a:pt x="22012" y="43196"/>
                    </a:cubicBezTo>
                  </a:path>
                  <a:path w="43200" h="43196" stroke="0" extrusionOk="0">
                    <a:moveTo>
                      <a:pt x="21187" y="43196"/>
                    </a:moveTo>
                    <a:cubicBezTo>
                      <a:pt x="9421" y="42971"/>
                      <a:pt x="0" y="33368"/>
                      <a:pt x="0" y="21600"/>
                    </a:cubicBezTo>
                    <a:cubicBezTo>
                      <a:pt x="0" y="9670"/>
                      <a:pt x="9670" y="0"/>
                      <a:pt x="21600" y="0"/>
                    </a:cubicBezTo>
                    <a:cubicBezTo>
                      <a:pt x="33529" y="0"/>
                      <a:pt x="43200" y="9670"/>
                      <a:pt x="43200" y="21600"/>
                    </a:cubicBezTo>
                    <a:cubicBezTo>
                      <a:pt x="43200" y="33368"/>
                      <a:pt x="33778" y="42971"/>
                      <a:pt x="22012" y="43196"/>
                    </a:cubicBezTo>
                    <a:lnTo>
                      <a:pt x="21600" y="21600"/>
                    </a:lnTo>
                    <a:lnTo>
                      <a:pt x="21187" y="43196"/>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2" name="Arc 1535"/>
              <p:cNvSpPr>
                <a:spLocks/>
              </p:cNvSpPr>
              <p:nvPr/>
            </p:nvSpPr>
            <p:spPr bwMode="auto">
              <a:xfrm>
                <a:off x="2405" y="2849"/>
                <a:ext cx="50" cy="42"/>
              </a:xfrm>
              <a:custGeom>
                <a:avLst/>
                <a:gdLst>
                  <a:gd name="T0" fmla="*/ 0 w 43200"/>
                  <a:gd name="T1" fmla="*/ 0 h 43195"/>
                  <a:gd name="T2" fmla="*/ 0 w 43200"/>
                  <a:gd name="T3" fmla="*/ 0 h 43195"/>
                  <a:gd name="T4" fmla="*/ 0 w 43200"/>
                  <a:gd name="T5" fmla="*/ 0 h 43195"/>
                  <a:gd name="T6" fmla="*/ 0 60000 65536"/>
                  <a:gd name="T7" fmla="*/ 0 60000 65536"/>
                  <a:gd name="T8" fmla="*/ 0 60000 65536"/>
                </a:gdLst>
                <a:ahLst/>
                <a:cxnLst>
                  <a:cxn ang="T6">
                    <a:pos x="T0" y="T1"/>
                  </a:cxn>
                  <a:cxn ang="T7">
                    <a:pos x="T2" y="T3"/>
                  </a:cxn>
                  <a:cxn ang="T8">
                    <a:pos x="T4" y="T5"/>
                  </a:cxn>
                </a:cxnLst>
                <a:rect l="0" t="0" r="r" b="b"/>
                <a:pathLst>
                  <a:path w="43200" h="43195" fill="none" extrusionOk="0">
                    <a:moveTo>
                      <a:pt x="21142" y="43195"/>
                    </a:moveTo>
                    <a:cubicBezTo>
                      <a:pt x="9394" y="42946"/>
                      <a:pt x="0" y="33351"/>
                      <a:pt x="0" y="21600"/>
                    </a:cubicBezTo>
                    <a:cubicBezTo>
                      <a:pt x="0" y="9670"/>
                      <a:pt x="9670" y="0"/>
                      <a:pt x="21600" y="0"/>
                    </a:cubicBezTo>
                    <a:cubicBezTo>
                      <a:pt x="33529" y="0"/>
                      <a:pt x="43200" y="9670"/>
                      <a:pt x="43200" y="21600"/>
                    </a:cubicBezTo>
                    <a:cubicBezTo>
                      <a:pt x="43200" y="33351"/>
                      <a:pt x="33805" y="42946"/>
                      <a:pt x="22057" y="43195"/>
                    </a:cubicBezTo>
                  </a:path>
                  <a:path w="43200" h="43195" stroke="0" extrusionOk="0">
                    <a:moveTo>
                      <a:pt x="21142" y="43195"/>
                    </a:moveTo>
                    <a:cubicBezTo>
                      <a:pt x="9394" y="42946"/>
                      <a:pt x="0" y="33351"/>
                      <a:pt x="0" y="21600"/>
                    </a:cubicBezTo>
                    <a:cubicBezTo>
                      <a:pt x="0" y="9670"/>
                      <a:pt x="9670" y="0"/>
                      <a:pt x="21600" y="0"/>
                    </a:cubicBezTo>
                    <a:cubicBezTo>
                      <a:pt x="33529" y="0"/>
                      <a:pt x="43200" y="9670"/>
                      <a:pt x="43200" y="21600"/>
                    </a:cubicBezTo>
                    <a:cubicBezTo>
                      <a:pt x="43200" y="33351"/>
                      <a:pt x="33805" y="42946"/>
                      <a:pt x="22057" y="43195"/>
                    </a:cubicBezTo>
                    <a:lnTo>
                      <a:pt x="21600" y="21600"/>
                    </a:lnTo>
                    <a:lnTo>
                      <a:pt x="21142" y="43195"/>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3" name="Arc 1537"/>
              <p:cNvSpPr>
                <a:spLocks/>
              </p:cNvSpPr>
              <p:nvPr/>
            </p:nvSpPr>
            <p:spPr bwMode="auto">
              <a:xfrm>
                <a:off x="2960" y="2307"/>
                <a:ext cx="50" cy="40"/>
              </a:xfrm>
              <a:custGeom>
                <a:avLst/>
                <a:gdLst>
                  <a:gd name="T0" fmla="*/ 0 w 43200"/>
                  <a:gd name="T1" fmla="*/ 0 h 43191"/>
                  <a:gd name="T2" fmla="*/ 0 w 43200"/>
                  <a:gd name="T3" fmla="*/ 0 h 43191"/>
                  <a:gd name="T4" fmla="*/ 0 w 43200"/>
                  <a:gd name="T5" fmla="*/ 0 h 43191"/>
                  <a:gd name="T6" fmla="*/ 0 60000 65536"/>
                  <a:gd name="T7" fmla="*/ 0 60000 65536"/>
                  <a:gd name="T8" fmla="*/ 0 60000 65536"/>
                </a:gdLst>
                <a:ahLst/>
                <a:cxnLst>
                  <a:cxn ang="T6">
                    <a:pos x="T0" y="T1"/>
                  </a:cxn>
                  <a:cxn ang="T7">
                    <a:pos x="T2" y="T3"/>
                  </a:cxn>
                  <a:cxn ang="T8">
                    <a:pos x="T4" y="T5"/>
                  </a:cxn>
                </a:cxnLst>
                <a:rect l="0" t="0" r="r" b="b"/>
                <a:pathLst>
                  <a:path w="43200" h="43191" fill="none" extrusionOk="0">
                    <a:moveTo>
                      <a:pt x="20950" y="43190"/>
                    </a:moveTo>
                    <a:cubicBezTo>
                      <a:pt x="9279" y="42839"/>
                      <a:pt x="0" y="33276"/>
                      <a:pt x="0" y="21600"/>
                    </a:cubicBezTo>
                    <a:cubicBezTo>
                      <a:pt x="0" y="9670"/>
                      <a:pt x="9670" y="0"/>
                      <a:pt x="21600" y="0"/>
                    </a:cubicBezTo>
                    <a:cubicBezTo>
                      <a:pt x="33529" y="0"/>
                      <a:pt x="43200" y="9670"/>
                      <a:pt x="43200" y="21600"/>
                    </a:cubicBezTo>
                    <a:cubicBezTo>
                      <a:pt x="43200" y="33287"/>
                      <a:pt x="33904" y="42854"/>
                      <a:pt x="22222" y="43191"/>
                    </a:cubicBezTo>
                  </a:path>
                  <a:path w="43200" h="43191" stroke="0" extrusionOk="0">
                    <a:moveTo>
                      <a:pt x="20950" y="43190"/>
                    </a:moveTo>
                    <a:cubicBezTo>
                      <a:pt x="9279" y="42839"/>
                      <a:pt x="0" y="33276"/>
                      <a:pt x="0" y="21600"/>
                    </a:cubicBezTo>
                    <a:cubicBezTo>
                      <a:pt x="0" y="9670"/>
                      <a:pt x="9670" y="0"/>
                      <a:pt x="21600" y="0"/>
                    </a:cubicBezTo>
                    <a:cubicBezTo>
                      <a:pt x="33529" y="0"/>
                      <a:pt x="43200" y="9670"/>
                      <a:pt x="43200" y="21600"/>
                    </a:cubicBezTo>
                    <a:cubicBezTo>
                      <a:pt x="43200" y="33287"/>
                      <a:pt x="33904" y="42854"/>
                      <a:pt x="22222" y="43191"/>
                    </a:cubicBezTo>
                    <a:lnTo>
                      <a:pt x="21600" y="21600"/>
                    </a:lnTo>
                    <a:lnTo>
                      <a:pt x="20950" y="43190"/>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4" name="Arc 1539"/>
              <p:cNvSpPr>
                <a:spLocks/>
              </p:cNvSpPr>
              <p:nvPr/>
            </p:nvSpPr>
            <p:spPr bwMode="auto">
              <a:xfrm>
                <a:off x="3442" y="1820"/>
                <a:ext cx="47" cy="38"/>
              </a:xfrm>
              <a:custGeom>
                <a:avLst/>
                <a:gdLst>
                  <a:gd name="T0" fmla="*/ 0 w 43200"/>
                  <a:gd name="T1" fmla="*/ 0 h 43178"/>
                  <a:gd name="T2" fmla="*/ 0 w 43200"/>
                  <a:gd name="T3" fmla="*/ 0 h 43178"/>
                  <a:gd name="T4" fmla="*/ 0 w 43200"/>
                  <a:gd name="T5" fmla="*/ 0 h 43178"/>
                  <a:gd name="T6" fmla="*/ 0 60000 65536"/>
                  <a:gd name="T7" fmla="*/ 0 60000 65536"/>
                  <a:gd name="T8" fmla="*/ 0 60000 65536"/>
                </a:gdLst>
                <a:ahLst/>
                <a:cxnLst>
                  <a:cxn ang="T6">
                    <a:pos x="T0" y="T1"/>
                  </a:cxn>
                  <a:cxn ang="T7">
                    <a:pos x="T2" y="T3"/>
                  </a:cxn>
                  <a:cxn ang="T8">
                    <a:pos x="T4" y="T5"/>
                  </a:cxn>
                </a:cxnLst>
                <a:rect l="0" t="0" r="r" b="b"/>
                <a:pathLst>
                  <a:path w="43200" h="43178" fill="none" extrusionOk="0">
                    <a:moveTo>
                      <a:pt x="20619" y="43177"/>
                    </a:moveTo>
                    <a:cubicBezTo>
                      <a:pt x="9083" y="42653"/>
                      <a:pt x="0" y="33147"/>
                      <a:pt x="0" y="21600"/>
                    </a:cubicBezTo>
                    <a:cubicBezTo>
                      <a:pt x="0" y="9670"/>
                      <a:pt x="9670" y="0"/>
                      <a:pt x="21600" y="0"/>
                    </a:cubicBezTo>
                    <a:cubicBezTo>
                      <a:pt x="33529" y="0"/>
                      <a:pt x="43200" y="9670"/>
                      <a:pt x="43200" y="21600"/>
                    </a:cubicBezTo>
                    <a:cubicBezTo>
                      <a:pt x="43200" y="33147"/>
                      <a:pt x="34116" y="42653"/>
                      <a:pt x="22580" y="43177"/>
                    </a:cubicBezTo>
                  </a:path>
                  <a:path w="43200" h="43178" stroke="0" extrusionOk="0">
                    <a:moveTo>
                      <a:pt x="20619" y="43177"/>
                    </a:moveTo>
                    <a:cubicBezTo>
                      <a:pt x="9083" y="42653"/>
                      <a:pt x="0" y="33147"/>
                      <a:pt x="0" y="21600"/>
                    </a:cubicBezTo>
                    <a:cubicBezTo>
                      <a:pt x="0" y="9670"/>
                      <a:pt x="9670" y="0"/>
                      <a:pt x="21600" y="0"/>
                    </a:cubicBezTo>
                    <a:cubicBezTo>
                      <a:pt x="33529" y="0"/>
                      <a:pt x="43200" y="9670"/>
                      <a:pt x="43200" y="21600"/>
                    </a:cubicBezTo>
                    <a:cubicBezTo>
                      <a:pt x="43200" y="33147"/>
                      <a:pt x="34116" y="42653"/>
                      <a:pt x="22580" y="43177"/>
                    </a:cubicBezTo>
                    <a:lnTo>
                      <a:pt x="21600" y="21600"/>
                    </a:lnTo>
                    <a:lnTo>
                      <a:pt x="20619" y="43177"/>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5" name="Arc 1541"/>
              <p:cNvSpPr>
                <a:spLocks/>
              </p:cNvSpPr>
              <p:nvPr/>
            </p:nvSpPr>
            <p:spPr bwMode="auto">
              <a:xfrm>
                <a:off x="4001" y="1379"/>
                <a:ext cx="50" cy="38"/>
              </a:xfrm>
              <a:custGeom>
                <a:avLst/>
                <a:gdLst>
                  <a:gd name="T0" fmla="*/ 0 w 43200"/>
                  <a:gd name="T1" fmla="*/ 0 h 43118"/>
                  <a:gd name="T2" fmla="*/ 0 w 43200"/>
                  <a:gd name="T3" fmla="*/ 0 h 43118"/>
                  <a:gd name="T4" fmla="*/ 0 w 43200"/>
                  <a:gd name="T5" fmla="*/ 0 h 43118"/>
                  <a:gd name="T6" fmla="*/ 0 60000 65536"/>
                  <a:gd name="T7" fmla="*/ 0 60000 65536"/>
                  <a:gd name="T8" fmla="*/ 0 60000 65536"/>
                </a:gdLst>
                <a:ahLst/>
                <a:cxnLst>
                  <a:cxn ang="T6">
                    <a:pos x="T0" y="T1"/>
                  </a:cxn>
                  <a:cxn ang="T7">
                    <a:pos x="T2" y="T3"/>
                  </a:cxn>
                  <a:cxn ang="T8">
                    <a:pos x="T4" y="T5"/>
                  </a:cxn>
                </a:cxnLst>
                <a:rect l="0" t="0" r="r" b="b"/>
                <a:pathLst>
                  <a:path w="43200" h="43118" fill="none" extrusionOk="0">
                    <a:moveTo>
                      <a:pt x="19641" y="43111"/>
                    </a:moveTo>
                    <a:cubicBezTo>
                      <a:pt x="8517" y="42098"/>
                      <a:pt x="0" y="32770"/>
                      <a:pt x="0" y="21600"/>
                    </a:cubicBezTo>
                    <a:cubicBezTo>
                      <a:pt x="0" y="9670"/>
                      <a:pt x="9670" y="0"/>
                      <a:pt x="21600" y="0"/>
                    </a:cubicBezTo>
                    <a:cubicBezTo>
                      <a:pt x="33529" y="0"/>
                      <a:pt x="43200" y="9670"/>
                      <a:pt x="43200" y="21600"/>
                    </a:cubicBezTo>
                    <a:cubicBezTo>
                      <a:pt x="43200" y="32801"/>
                      <a:pt x="34636" y="42144"/>
                      <a:pt x="23477" y="43118"/>
                    </a:cubicBezTo>
                  </a:path>
                  <a:path w="43200" h="43118" stroke="0" extrusionOk="0">
                    <a:moveTo>
                      <a:pt x="19641" y="43111"/>
                    </a:moveTo>
                    <a:cubicBezTo>
                      <a:pt x="8517" y="42098"/>
                      <a:pt x="0" y="32770"/>
                      <a:pt x="0" y="21600"/>
                    </a:cubicBezTo>
                    <a:cubicBezTo>
                      <a:pt x="0" y="9670"/>
                      <a:pt x="9670" y="0"/>
                      <a:pt x="21600" y="0"/>
                    </a:cubicBezTo>
                    <a:cubicBezTo>
                      <a:pt x="33529" y="0"/>
                      <a:pt x="43200" y="9670"/>
                      <a:pt x="43200" y="21600"/>
                    </a:cubicBezTo>
                    <a:cubicBezTo>
                      <a:pt x="43200" y="32801"/>
                      <a:pt x="34636" y="42144"/>
                      <a:pt x="23477" y="43118"/>
                    </a:cubicBezTo>
                    <a:lnTo>
                      <a:pt x="21600" y="21600"/>
                    </a:lnTo>
                    <a:lnTo>
                      <a:pt x="19641" y="43111"/>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6" name="Line 1542"/>
              <p:cNvSpPr>
                <a:spLocks noChangeShapeType="1"/>
              </p:cNvSpPr>
              <p:nvPr/>
            </p:nvSpPr>
            <p:spPr bwMode="auto">
              <a:xfrm flipV="1">
                <a:off x="1932" y="1229"/>
                <a:ext cx="2334" cy="1912"/>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879" name="Group 29"/>
            <p:cNvGrpSpPr>
              <a:grpSpLocks/>
            </p:cNvGrpSpPr>
            <p:nvPr/>
          </p:nvGrpSpPr>
          <p:grpSpPr bwMode="auto">
            <a:xfrm>
              <a:off x="2405433" y="775728"/>
              <a:ext cx="4696500" cy="2887868"/>
              <a:chOff x="1846" y="1095"/>
              <a:chExt cx="2379" cy="1360"/>
            </a:xfrm>
          </p:grpSpPr>
          <p:sp>
            <p:nvSpPr>
              <p:cNvPr id="35890" name="Line 1543"/>
              <p:cNvSpPr>
                <a:spLocks noChangeShapeType="1"/>
              </p:cNvSpPr>
              <p:nvPr/>
            </p:nvSpPr>
            <p:spPr bwMode="auto">
              <a:xfrm>
                <a:off x="1846" y="2416"/>
                <a:ext cx="46" cy="39"/>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1" name="Line 1544"/>
              <p:cNvSpPr>
                <a:spLocks noChangeShapeType="1"/>
              </p:cNvSpPr>
              <p:nvPr/>
            </p:nvSpPr>
            <p:spPr bwMode="auto">
              <a:xfrm flipH="1">
                <a:off x="1846" y="2416"/>
                <a:ext cx="46" cy="39"/>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2" name="Line 1545"/>
              <p:cNvSpPr>
                <a:spLocks noChangeShapeType="1"/>
              </p:cNvSpPr>
              <p:nvPr/>
            </p:nvSpPr>
            <p:spPr bwMode="auto">
              <a:xfrm>
                <a:off x="2405" y="2007"/>
                <a:ext cx="50" cy="4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3" name="Line 1546"/>
              <p:cNvSpPr>
                <a:spLocks noChangeShapeType="1"/>
              </p:cNvSpPr>
              <p:nvPr/>
            </p:nvSpPr>
            <p:spPr bwMode="auto">
              <a:xfrm flipH="1">
                <a:off x="2405" y="2007"/>
                <a:ext cx="50" cy="4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4" name="Line 1547"/>
              <p:cNvSpPr>
                <a:spLocks noChangeShapeType="1"/>
              </p:cNvSpPr>
              <p:nvPr/>
            </p:nvSpPr>
            <p:spPr bwMode="auto">
              <a:xfrm>
                <a:off x="2960" y="1672"/>
                <a:ext cx="50"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5" name="Line 1548"/>
              <p:cNvSpPr>
                <a:spLocks noChangeShapeType="1"/>
              </p:cNvSpPr>
              <p:nvPr/>
            </p:nvSpPr>
            <p:spPr bwMode="auto">
              <a:xfrm flipH="1">
                <a:off x="2960" y="1672"/>
                <a:ext cx="50"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6" name="Line 1549"/>
              <p:cNvSpPr>
                <a:spLocks noChangeShapeType="1"/>
              </p:cNvSpPr>
              <p:nvPr/>
            </p:nvSpPr>
            <p:spPr bwMode="auto">
              <a:xfrm>
                <a:off x="3442" y="1452"/>
                <a:ext cx="47"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7" name="Line 1550"/>
              <p:cNvSpPr>
                <a:spLocks noChangeShapeType="1"/>
              </p:cNvSpPr>
              <p:nvPr/>
            </p:nvSpPr>
            <p:spPr bwMode="auto">
              <a:xfrm flipH="1">
                <a:off x="3442" y="1452"/>
                <a:ext cx="47"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8" name="Line 1551"/>
              <p:cNvSpPr>
                <a:spLocks noChangeShapeType="1"/>
              </p:cNvSpPr>
              <p:nvPr/>
            </p:nvSpPr>
            <p:spPr bwMode="auto">
              <a:xfrm>
                <a:off x="4001" y="1252"/>
                <a:ext cx="50" cy="43"/>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9" name="Line 1552"/>
              <p:cNvSpPr>
                <a:spLocks noChangeShapeType="1"/>
              </p:cNvSpPr>
              <p:nvPr/>
            </p:nvSpPr>
            <p:spPr bwMode="auto">
              <a:xfrm flipH="1">
                <a:off x="4001" y="1252"/>
                <a:ext cx="50" cy="43"/>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0" name="Line 1553"/>
              <p:cNvSpPr>
                <a:spLocks noChangeShapeType="1"/>
              </p:cNvSpPr>
              <p:nvPr/>
            </p:nvSpPr>
            <p:spPr bwMode="auto">
              <a:xfrm flipV="1">
                <a:off x="1870" y="1095"/>
                <a:ext cx="2355" cy="127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80" name="Rectangle 31"/>
            <p:cNvSpPr>
              <a:spLocks noChangeArrowheads="1"/>
            </p:cNvSpPr>
            <p:nvPr/>
          </p:nvSpPr>
          <p:spPr bwMode="auto">
            <a:xfrm>
              <a:off x="4200833" y="5332554"/>
              <a:ext cx="1766243" cy="58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rgbClr val="000000"/>
                  </a:solidFill>
                  <a:cs typeface="Arial" panose="020B0604020202020204" pitchFamily="34" charset="0"/>
                </a:rPr>
                <a:t>Log(Area)</a:t>
              </a:r>
              <a:endParaRPr lang="en-US" altLang="en-US" sz="2800" b="1">
                <a:solidFill>
                  <a:srgbClr val="333333"/>
                </a:solidFill>
                <a:cs typeface="Arial" panose="020B0604020202020204" pitchFamily="34" charset="0"/>
              </a:endParaRPr>
            </a:p>
          </p:txBody>
        </p:sp>
        <p:sp>
          <p:nvSpPr>
            <p:cNvPr id="35881" name="Rectangle 32"/>
            <p:cNvSpPr>
              <a:spLocks noChangeArrowheads="1"/>
            </p:cNvSpPr>
            <p:nvPr/>
          </p:nvSpPr>
          <p:spPr bwMode="auto">
            <a:xfrm rot="16200000">
              <a:off x="-522884" y="3148356"/>
              <a:ext cx="4379969" cy="52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rgbClr val="000000"/>
                  </a:solidFill>
                  <a:cs typeface="Arial" panose="020B0604020202020204" pitchFamily="34" charset="0"/>
                </a:rPr>
                <a:t>Log(Species Richness)</a:t>
              </a:r>
              <a:endParaRPr lang="en-US" altLang="en-US" sz="2800" b="1">
                <a:solidFill>
                  <a:srgbClr val="333333"/>
                </a:solidFill>
                <a:cs typeface="Arial" panose="020B0604020202020204" pitchFamily="34" charset="0"/>
              </a:endParaRPr>
            </a:p>
          </p:txBody>
        </p:sp>
        <p:grpSp>
          <p:nvGrpSpPr>
            <p:cNvPr id="35882" name="Group 33"/>
            <p:cNvGrpSpPr>
              <a:grpSpLocks/>
            </p:cNvGrpSpPr>
            <p:nvPr/>
          </p:nvGrpSpPr>
          <p:grpSpPr bwMode="auto">
            <a:xfrm>
              <a:off x="5897698" y="4292081"/>
              <a:ext cx="134242" cy="127405"/>
              <a:chOff x="1918" y="2531"/>
              <a:chExt cx="21" cy="21"/>
            </a:xfrm>
          </p:grpSpPr>
          <p:sp>
            <p:nvSpPr>
              <p:cNvPr id="35888" name="Line 1558"/>
              <p:cNvSpPr>
                <a:spLocks noChangeShapeType="1"/>
              </p:cNvSpPr>
              <p:nvPr/>
            </p:nvSpPr>
            <p:spPr bwMode="auto">
              <a:xfrm>
                <a:off x="1918" y="2531"/>
                <a:ext cx="21" cy="2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9" name="Line 1559"/>
              <p:cNvSpPr>
                <a:spLocks noChangeShapeType="1"/>
              </p:cNvSpPr>
              <p:nvPr/>
            </p:nvSpPr>
            <p:spPr bwMode="auto">
              <a:xfrm flipH="1">
                <a:off x="1918" y="2531"/>
                <a:ext cx="21" cy="2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83" name="Rectangle 34"/>
            <p:cNvSpPr>
              <a:spLocks noChangeArrowheads="1"/>
            </p:cNvSpPr>
            <p:nvPr/>
          </p:nvSpPr>
          <p:spPr bwMode="auto">
            <a:xfrm>
              <a:off x="6108931" y="4232626"/>
              <a:ext cx="821709" cy="25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000000"/>
                  </a:solidFill>
                  <a:cs typeface="Arial" panose="020B0604020202020204" pitchFamily="34" charset="0"/>
                </a:rPr>
                <a:t>Uninvaded</a:t>
              </a:r>
              <a:endParaRPr lang="en-US" altLang="en-US" sz="1200">
                <a:solidFill>
                  <a:srgbClr val="333333"/>
                </a:solidFill>
                <a:cs typeface="Arial" panose="020B0604020202020204" pitchFamily="34" charset="0"/>
              </a:endParaRPr>
            </a:p>
          </p:txBody>
        </p:sp>
        <p:sp>
          <p:nvSpPr>
            <p:cNvPr id="35884" name="Arc 1561"/>
            <p:cNvSpPr>
              <a:spLocks/>
            </p:cNvSpPr>
            <p:nvPr/>
          </p:nvSpPr>
          <p:spPr bwMode="auto">
            <a:xfrm>
              <a:off x="5891775" y="4680665"/>
              <a:ext cx="3948" cy="36099"/>
            </a:xfrm>
            <a:custGeom>
              <a:avLst/>
              <a:gdLst>
                <a:gd name="T0" fmla="*/ 2147483646 w 1196"/>
                <a:gd name="T1" fmla="*/ 2147483646 h 21600"/>
                <a:gd name="T2" fmla="*/ 0 w 1196"/>
                <a:gd name="T3" fmla="*/ 2147483646 h 21600"/>
                <a:gd name="T4" fmla="*/ 2147483646 w 1196"/>
                <a:gd name="T5" fmla="*/ 0 h 21600"/>
                <a:gd name="T6" fmla="*/ 0 60000 65536"/>
                <a:gd name="T7" fmla="*/ 0 60000 65536"/>
                <a:gd name="T8" fmla="*/ 0 60000 65536"/>
              </a:gdLst>
              <a:ahLst/>
              <a:cxnLst>
                <a:cxn ang="T6">
                  <a:pos x="T0" y="T1"/>
                </a:cxn>
                <a:cxn ang="T7">
                  <a:pos x="T2" y="T3"/>
                </a:cxn>
                <a:cxn ang="T8">
                  <a:pos x="T4" y="T5"/>
                </a:cxn>
              </a:cxnLst>
              <a:rect l="0" t="0" r="r" b="b"/>
              <a:pathLst>
                <a:path w="1196" h="21600" fill="none" extrusionOk="0">
                  <a:moveTo>
                    <a:pt x="1195" y="21591"/>
                  </a:moveTo>
                  <a:cubicBezTo>
                    <a:pt x="996" y="21597"/>
                    <a:pt x="797" y="21599"/>
                    <a:pt x="598" y="21600"/>
                  </a:cubicBezTo>
                  <a:cubicBezTo>
                    <a:pt x="398" y="21600"/>
                    <a:pt x="199" y="21597"/>
                    <a:pt x="0" y="21591"/>
                  </a:cubicBezTo>
                </a:path>
                <a:path w="1196" h="21600" stroke="0" extrusionOk="0">
                  <a:moveTo>
                    <a:pt x="1195" y="21591"/>
                  </a:moveTo>
                  <a:cubicBezTo>
                    <a:pt x="996" y="21597"/>
                    <a:pt x="797" y="21599"/>
                    <a:pt x="598" y="21600"/>
                  </a:cubicBezTo>
                  <a:cubicBezTo>
                    <a:pt x="398" y="21600"/>
                    <a:pt x="199" y="21597"/>
                    <a:pt x="0" y="21591"/>
                  </a:cubicBezTo>
                  <a:lnTo>
                    <a:pt x="598" y="0"/>
                  </a:lnTo>
                  <a:lnTo>
                    <a:pt x="1195" y="21591"/>
                  </a:lnTo>
                  <a:close/>
                </a:path>
              </a:pathLst>
            </a:custGeom>
            <a:noFill/>
            <a:ln w="952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5" name="Arc 1562"/>
            <p:cNvSpPr>
              <a:spLocks/>
            </p:cNvSpPr>
            <p:nvPr/>
          </p:nvSpPr>
          <p:spPr bwMode="auto">
            <a:xfrm>
              <a:off x="5897698" y="4659431"/>
              <a:ext cx="134242" cy="125282"/>
            </a:xfrm>
            <a:custGeom>
              <a:avLst/>
              <a:gdLst>
                <a:gd name="T0" fmla="*/ 2147483646 w 43200"/>
                <a:gd name="T1" fmla="*/ 2147483646 h 43192"/>
                <a:gd name="T2" fmla="*/ 2147483646 w 43200"/>
                <a:gd name="T3" fmla="*/ 2147483646 h 43192"/>
                <a:gd name="T4" fmla="*/ 2147483646 w 43200"/>
                <a:gd name="T5" fmla="*/ 2147483646 h 43192"/>
                <a:gd name="T6" fmla="*/ 0 60000 65536"/>
                <a:gd name="T7" fmla="*/ 0 60000 65536"/>
                <a:gd name="T8" fmla="*/ 0 60000 65536"/>
              </a:gdLst>
              <a:ahLst/>
              <a:cxnLst>
                <a:cxn ang="T6">
                  <a:pos x="T0" y="T1"/>
                </a:cxn>
                <a:cxn ang="T7">
                  <a:pos x="T2" y="T3"/>
                </a:cxn>
                <a:cxn ang="T8">
                  <a:pos x="T4" y="T5"/>
                </a:cxn>
              </a:cxnLst>
              <a:rect l="0" t="0" r="r" b="b"/>
              <a:pathLst>
                <a:path w="43200" h="43192" fill="none" extrusionOk="0">
                  <a:moveTo>
                    <a:pt x="21002" y="43191"/>
                  </a:moveTo>
                  <a:cubicBezTo>
                    <a:pt x="9310" y="42867"/>
                    <a:pt x="0" y="33296"/>
                    <a:pt x="0" y="21600"/>
                  </a:cubicBezTo>
                  <a:cubicBezTo>
                    <a:pt x="0" y="9670"/>
                    <a:pt x="9670" y="0"/>
                    <a:pt x="21600" y="0"/>
                  </a:cubicBezTo>
                  <a:cubicBezTo>
                    <a:pt x="33529" y="0"/>
                    <a:pt x="43200" y="9670"/>
                    <a:pt x="43200" y="21600"/>
                  </a:cubicBezTo>
                  <a:cubicBezTo>
                    <a:pt x="43200" y="33296"/>
                    <a:pt x="33889" y="42867"/>
                    <a:pt x="22197" y="43191"/>
                  </a:cubicBezTo>
                </a:path>
                <a:path w="43200" h="43192" stroke="0" extrusionOk="0">
                  <a:moveTo>
                    <a:pt x="21002" y="43191"/>
                  </a:moveTo>
                  <a:cubicBezTo>
                    <a:pt x="9310" y="42867"/>
                    <a:pt x="0" y="33296"/>
                    <a:pt x="0" y="21600"/>
                  </a:cubicBezTo>
                  <a:cubicBezTo>
                    <a:pt x="0" y="9670"/>
                    <a:pt x="9670" y="0"/>
                    <a:pt x="21600" y="0"/>
                  </a:cubicBezTo>
                  <a:cubicBezTo>
                    <a:pt x="33529" y="0"/>
                    <a:pt x="43200" y="9670"/>
                    <a:pt x="43200" y="21600"/>
                  </a:cubicBezTo>
                  <a:cubicBezTo>
                    <a:pt x="43200" y="33296"/>
                    <a:pt x="33889" y="42867"/>
                    <a:pt x="22197" y="43191"/>
                  </a:cubicBezTo>
                  <a:lnTo>
                    <a:pt x="21600" y="21600"/>
                  </a:lnTo>
                  <a:lnTo>
                    <a:pt x="21002" y="43191"/>
                  </a:lnTo>
                  <a:close/>
                </a:path>
              </a:pathLst>
            </a:custGeom>
            <a:noFill/>
            <a:ln w="28575">
              <a:solidFill>
                <a:srgbClr val="3333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6" name="Rectangle 37"/>
            <p:cNvSpPr>
              <a:spLocks noChangeArrowheads="1"/>
            </p:cNvSpPr>
            <p:nvPr/>
          </p:nvSpPr>
          <p:spPr bwMode="auto">
            <a:xfrm>
              <a:off x="6108931" y="4597853"/>
              <a:ext cx="605470" cy="25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000000"/>
                  </a:solidFill>
                  <a:cs typeface="Arial" panose="020B0604020202020204" pitchFamily="34" charset="0"/>
                </a:rPr>
                <a:t>Invaded</a:t>
              </a:r>
              <a:endParaRPr lang="en-US" altLang="en-US" sz="1200">
                <a:solidFill>
                  <a:srgbClr val="333333"/>
                </a:solidFill>
                <a:cs typeface="Arial" panose="020B0604020202020204" pitchFamily="34" charset="0"/>
              </a:endParaRPr>
            </a:p>
          </p:txBody>
        </p:sp>
        <p:sp>
          <p:nvSpPr>
            <p:cNvPr id="35887" name="Text Box 1564"/>
            <p:cNvSpPr txBox="1">
              <a:spLocks noChangeArrowheads="1"/>
            </p:cNvSpPr>
            <p:nvPr/>
          </p:nvSpPr>
          <p:spPr bwMode="auto">
            <a:xfrm>
              <a:off x="2385689" y="737487"/>
              <a:ext cx="2282114" cy="62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333333"/>
                  </a:solidFill>
                  <a:cs typeface="Arial" panose="020B0604020202020204" pitchFamily="34" charset="0"/>
                </a:rPr>
                <a:t>R</a:t>
              </a:r>
              <a:r>
                <a:rPr lang="en-US" altLang="en-US" sz="1200" baseline="30000">
                  <a:solidFill>
                    <a:srgbClr val="333333"/>
                  </a:solidFill>
                  <a:cs typeface="Arial" panose="020B0604020202020204" pitchFamily="34" charset="0"/>
                </a:rPr>
                <a:t>2</a:t>
              </a:r>
              <a:r>
                <a:rPr lang="en-US" altLang="en-US" sz="1200">
                  <a:solidFill>
                    <a:srgbClr val="333333"/>
                  </a:solidFill>
                  <a:cs typeface="Arial" panose="020B0604020202020204" pitchFamily="34" charset="0"/>
                </a:rPr>
                <a:t>=0.995, P&lt;0.001</a:t>
              </a:r>
            </a:p>
            <a:p>
              <a:pPr eaLnBrk="1" hangingPunct="1">
                <a:spcBef>
                  <a:spcPct val="0"/>
                </a:spcBef>
                <a:buFontTx/>
                <a:buNone/>
              </a:pPr>
              <a:r>
                <a:rPr lang="en-US" altLang="en-US" sz="1200">
                  <a:solidFill>
                    <a:srgbClr val="333333"/>
                  </a:solidFill>
                  <a:cs typeface="Arial" panose="020B0604020202020204" pitchFamily="34" charset="0"/>
                </a:rPr>
                <a:t>R</a:t>
              </a:r>
              <a:r>
                <a:rPr lang="en-US" altLang="en-US" sz="1200" baseline="30000">
                  <a:solidFill>
                    <a:srgbClr val="333333"/>
                  </a:solidFill>
                  <a:cs typeface="Arial" panose="020B0604020202020204" pitchFamily="34" charset="0"/>
                </a:rPr>
                <a:t>2</a:t>
              </a:r>
              <a:r>
                <a:rPr lang="en-US" altLang="en-US" sz="1200">
                  <a:solidFill>
                    <a:srgbClr val="333333"/>
                  </a:solidFill>
                  <a:cs typeface="Arial" panose="020B0604020202020204" pitchFamily="34" charset="0"/>
                </a:rPr>
                <a:t>=0.978, P=0.001</a:t>
              </a:r>
            </a:p>
          </p:txBody>
        </p:sp>
      </p:grpSp>
      <p:pic>
        <p:nvPicPr>
          <p:cNvPr id="69" name="Picture 8" descr="IMG_107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219325" y="4614863"/>
            <a:ext cx="1563688" cy="1524000"/>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pic>
        <p:nvPicPr>
          <p:cNvPr id="71" name="Picture 1" descr="IMG_4145"/>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482014" y="4781551"/>
            <a:ext cx="1925637" cy="1357313"/>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grpSp>
        <p:nvGrpSpPr>
          <p:cNvPr id="35849" name="Group 69"/>
          <p:cNvGrpSpPr>
            <a:grpSpLocks/>
          </p:cNvGrpSpPr>
          <p:nvPr/>
        </p:nvGrpSpPr>
        <p:grpSpPr bwMode="auto">
          <a:xfrm>
            <a:off x="3970338" y="5403850"/>
            <a:ext cx="4449762" cy="1328738"/>
            <a:chOff x="4314825" y="4986020"/>
            <a:chExt cx="4829175" cy="1719262"/>
          </a:xfrm>
        </p:grpSpPr>
        <p:pic>
          <p:nvPicPr>
            <p:cNvPr id="35852" name="Picture 2"/>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314825" y="4986020"/>
              <a:ext cx="482917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3"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645152" y="6486207"/>
              <a:ext cx="35337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850" name="TextBox 1"/>
          <p:cNvSpPr txBox="1">
            <a:spLocks noChangeArrowheads="1"/>
          </p:cNvSpPr>
          <p:nvPr/>
        </p:nvSpPr>
        <p:spPr bwMode="auto">
          <a:xfrm>
            <a:off x="3511551" y="93664"/>
            <a:ext cx="5313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Scale-dependence of invasive species impacts</a:t>
            </a:r>
          </a:p>
        </p:txBody>
      </p:sp>
    </p:spTree>
    <p:extLst>
      <p:ext uri="{BB962C8B-B14F-4D97-AF65-F5344CB8AC3E}">
        <p14:creationId xmlns:p14="http://schemas.microsoft.com/office/powerpoint/2010/main" val="3995531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fade">
                                      <p:cBhvr>
                                        <p:cTn id="7" dur="250"/>
                                        <p:tgtEl>
                                          <p:spTgt spid="20487"/>
                                        </p:tgtEl>
                                      </p:cBhvr>
                                    </p:animEffect>
                                  </p:childTnLst>
                                </p:cTn>
                              </p:par>
                              <p:par>
                                <p:cTn id="8" presetID="10" presetClass="entr" presetSubtype="0" fill="hold" nodeType="withEffect">
                                  <p:stCondLst>
                                    <p:cond delay="0"/>
                                  </p:stCondLst>
                                  <p:childTnLst>
                                    <p:set>
                                      <p:cBhvr>
                                        <p:cTn id="9" dur="1" fill="hold">
                                          <p:stCondLst>
                                            <p:cond delay="0"/>
                                          </p:stCondLst>
                                        </p:cTn>
                                        <p:tgtEl>
                                          <p:spTgt spid="20485"/>
                                        </p:tgtEl>
                                        <p:attrNameLst>
                                          <p:attrName>style.visibility</p:attrName>
                                        </p:attrNameLst>
                                      </p:cBhvr>
                                      <p:to>
                                        <p:strVal val="visible"/>
                                      </p:to>
                                    </p:set>
                                    <p:animEffect transition="in" filter="fade">
                                      <p:cBhvr>
                                        <p:cTn id="10" dur="250"/>
                                        <p:tgtEl>
                                          <p:spTgt spid="204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xit" presetSubtype="0" fill="hold" nodeType="withEffect">
                                  <p:stCondLst>
                                    <p:cond delay="0"/>
                                  </p:stCondLst>
                                  <p:childTnLst>
                                    <p:animEffect transition="out" filter="fade">
                                      <p:cBhvr>
                                        <p:cTn id="17" dur="500"/>
                                        <p:tgtEl>
                                          <p:spTgt spid="20482"/>
                                        </p:tgtEl>
                                      </p:cBhvr>
                                    </p:animEffect>
                                    <p:set>
                                      <p:cBhvr>
                                        <p:cTn id="18" dur="1" fill="hold">
                                          <p:stCondLst>
                                            <p:cond delay="499"/>
                                          </p:stCondLst>
                                        </p:cTn>
                                        <p:tgtEl>
                                          <p:spTgt spid="2048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0483"/>
                                        </p:tgtEl>
                                      </p:cBhvr>
                                    </p:animEffect>
                                    <p:set>
                                      <p:cBhvr>
                                        <p:cTn id="21" dur="1" fill="hold">
                                          <p:stCondLst>
                                            <p:cond delay="499"/>
                                          </p:stCondLst>
                                        </p:cTn>
                                        <p:tgtEl>
                                          <p:spTgt spid="2048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xit" presetSubtype="0" fill="hold" nodeType="withEffect">
                                  <p:stCondLst>
                                    <p:cond delay="0"/>
                                  </p:stCondLst>
                                  <p:childTnLst>
                                    <p:animEffect transition="out" filter="fade">
                                      <p:cBhvr>
                                        <p:cTn id="29" dur="250"/>
                                        <p:tgtEl>
                                          <p:spTgt spid="20487"/>
                                        </p:tgtEl>
                                      </p:cBhvr>
                                    </p:animEffect>
                                    <p:set>
                                      <p:cBhvr>
                                        <p:cTn id="30" dur="1" fill="hold">
                                          <p:stCondLst>
                                            <p:cond delay="249"/>
                                          </p:stCondLst>
                                        </p:cTn>
                                        <p:tgtEl>
                                          <p:spTgt spid="204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20485"/>
                                        </p:tgtEl>
                                      </p:cBhvr>
                                    </p:animEffect>
                                    <p:set>
                                      <p:cBhvr>
                                        <p:cTn id="33" dur="1" fill="hold">
                                          <p:stCondLst>
                                            <p:cond delay="249"/>
                                          </p:stCondLst>
                                        </p:cTn>
                                        <p:tgtEl>
                                          <p:spTgt spid="204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txBox="1">
            <a:spLocks noChangeArrowheads="1"/>
          </p:cNvSpPr>
          <p:nvPr/>
        </p:nvSpPr>
        <p:spPr bwMode="auto">
          <a:xfrm>
            <a:off x="1963738" y="1063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en-US" sz="3600" b="1"/>
              <a:t>A Neutral Sampling Effect</a:t>
            </a:r>
          </a:p>
        </p:txBody>
      </p:sp>
      <p:sp>
        <p:nvSpPr>
          <p:cNvPr id="3" name="Oval 34"/>
          <p:cNvSpPr>
            <a:spLocks noChangeArrowheads="1"/>
          </p:cNvSpPr>
          <p:nvPr/>
        </p:nvSpPr>
        <p:spPr bwMode="auto">
          <a:xfrm>
            <a:off x="2606675" y="41624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 name="Oval 42"/>
          <p:cNvSpPr>
            <a:spLocks noChangeArrowheads="1"/>
          </p:cNvSpPr>
          <p:nvPr/>
        </p:nvSpPr>
        <p:spPr bwMode="auto">
          <a:xfrm>
            <a:off x="2606675"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 name="Oval 43"/>
          <p:cNvSpPr>
            <a:spLocks noChangeArrowheads="1"/>
          </p:cNvSpPr>
          <p:nvPr/>
        </p:nvSpPr>
        <p:spPr bwMode="auto">
          <a:xfrm>
            <a:off x="2606675"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 name="Oval 65"/>
          <p:cNvSpPr>
            <a:spLocks noChangeArrowheads="1"/>
          </p:cNvSpPr>
          <p:nvPr/>
        </p:nvSpPr>
        <p:spPr bwMode="auto">
          <a:xfrm>
            <a:off x="2606675"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 name="Oval 78"/>
          <p:cNvSpPr>
            <a:spLocks noChangeArrowheads="1"/>
          </p:cNvSpPr>
          <p:nvPr/>
        </p:nvSpPr>
        <p:spPr bwMode="auto">
          <a:xfrm>
            <a:off x="2606675" y="332105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 name="Oval 82"/>
          <p:cNvSpPr>
            <a:spLocks noChangeArrowheads="1"/>
          </p:cNvSpPr>
          <p:nvPr/>
        </p:nvSpPr>
        <p:spPr bwMode="auto">
          <a:xfrm>
            <a:off x="2606675"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 name="Oval 140"/>
          <p:cNvSpPr>
            <a:spLocks noChangeArrowheads="1"/>
          </p:cNvSpPr>
          <p:nvPr/>
        </p:nvSpPr>
        <p:spPr bwMode="auto">
          <a:xfrm>
            <a:off x="2606675" y="2762251"/>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2" name="Oval 149"/>
          <p:cNvSpPr>
            <a:spLocks noChangeArrowheads="1"/>
          </p:cNvSpPr>
          <p:nvPr/>
        </p:nvSpPr>
        <p:spPr bwMode="auto">
          <a:xfrm>
            <a:off x="2605089" y="248126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3" name="Oval 158"/>
          <p:cNvSpPr>
            <a:spLocks noChangeArrowheads="1"/>
          </p:cNvSpPr>
          <p:nvPr/>
        </p:nvSpPr>
        <p:spPr bwMode="auto">
          <a:xfrm>
            <a:off x="2605089"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4" name="Oval 159"/>
          <p:cNvSpPr>
            <a:spLocks noChangeArrowheads="1"/>
          </p:cNvSpPr>
          <p:nvPr/>
        </p:nvSpPr>
        <p:spPr bwMode="auto">
          <a:xfrm>
            <a:off x="2606675" y="3883026"/>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 name="Oval 160"/>
          <p:cNvSpPr>
            <a:spLocks noChangeArrowheads="1"/>
          </p:cNvSpPr>
          <p:nvPr/>
        </p:nvSpPr>
        <p:spPr bwMode="auto">
          <a:xfrm>
            <a:off x="2606675" y="4722814"/>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6" name="Oval 184"/>
          <p:cNvSpPr>
            <a:spLocks noChangeArrowheads="1"/>
          </p:cNvSpPr>
          <p:nvPr/>
        </p:nvSpPr>
        <p:spPr bwMode="auto">
          <a:xfrm>
            <a:off x="2606675" y="500221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7" name="Oval 188"/>
          <p:cNvSpPr>
            <a:spLocks noChangeArrowheads="1"/>
          </p:cNvSpPr>
          <p:nvPr/>
        </p:nvSpPr>
        <p:spPr bwMode="auto">
          <a:xfrm>
            <a:off x="2606675" y="3041651"/>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6" name="Oval 9"/>
          <p:cNvSpPr>
            <a:spLocks noChangeArrowheads="1"/>
          </p:cNvSpPr>
          <p:nvPr/>
        </p:nvSpPr>
        <p:spPr bwMode="auto">
          <a:xfrm>
            <a:off x="5624514" y="50022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7" name="Oval 11"/>
          <p:cNvSpPr>
            <a:spLocks noChangeArrowheads="1"/>
          </p:cNvSpPr>
          <p:nvPr/>
        </p:nvSpPr>
        <p:spPr bwMode="auto">
          <a:xfrm>
            <a:off x="5624514"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8" name="Oval 23"/>
          <p:cNvSpPr>
            <a:spLocks noChangeArrowheads="1"/>
          </p:cNvSpPr>
          <p:nvPr/>
        </p:nvSpPr>
        <p:spPr bwMode="auto">
          <a:xfrm>
            <a:off x="562451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9" name="Oval 29"/>
          <p:cNvSpPr>
            <a:spLocks noChangeArrowheads="1"/>
          </p:cNvSpPr>
          <p:nvPr/>
        </p:nvSpPr>
        <p:spPr bwMode="auto">
          <a:xfrm>
            <a:off x="56245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0" name="Oval 63"/>
          <p:cNvSpPr>
            <a:spLocks noChangeArrowheads="1"/>
          </p:cNvSpPr>
          <p:nvPr/>
        </p:nvSpPr>
        <p:spPr bwMode="auto">
          <a:xfrm>
            <a:off x="5624514"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1" name="Oval 76"/>
          <p:cNvSpPr>
            <a:spLocks noChangeArrowheads="1"/>
          </p:cNvSpPr>
          <p:nvPr/>
        </p:nvSpPr>
        <p:spPr bwMode="auto">
          <a:xfrm>
            <a:off x="5624514"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2" name="Oval 111"/>
          <p:cNvSpPr>
            <a:spLocks noChangeArrowheads="1"/>
          </p:cNvSpPr>
          <p:nvPr/>
        </p:nvSpPr>
        <p:spPr bwMode="auto">
          <a:xfrm>
            <a:off x="5624514"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3" name="Oval 121"/>
          <p:cNvSpPr>
            <a:spLocks noChangeArrowheads="1"/>
          </p:cNvSpPr>
          <p:nvPr/>
        </p:nvSpPr>
        <p:spPr bwMode="auto">
          <a:xfrm>
            <a:off x="5624514" y="38830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6" name="Oval 157"/>
          <p:cNvSpPr>
            <a:spLocks noChangeArrowheads="1"/>
          </p:cNvSpPr>
          <p:nvPr/>
        </p:nvSpPr>
        <p:spPr bwMode="auto">
          <a:xfrm>
            <a:off x="5624514" y="248126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7" name="Oval 167"/>
          <p:cNvSpPr>
            <a:spLocks noChangeArrowheads="1"/>
          </p:cNvSpPr>
          <p:nvPr/>
        </p:nvSpPr>
        <p:spPr bwMode="auto">
          <a:xfrm>
            <a:off x="5624514" y="444341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8" name="Oval 182"/>
          <p:cNvSpPr>
            <a:spLocks noChangeArrowheads="1"/>
          </p:cNvSpPr>
          <p:nvPr/>
        </p:nvSpPr>
        <p:spPr bwMode="auto">
          <a:xfrm>
            <a:off x="5624514" y="19224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7" name="Oval 187"/>
          <p:cNvSpPr>
            <a:spLocks noChangeArrowheads="1"/>
          </p:cNvSpPr>
          <p:nvPr/>
        </p:nvSpPr>
        <p:spPr bwMode="auto">
          <a:xfrm>
            <a:off x="5624514" y="472281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8" name="Oval 205"/>
          <p:cNvSpPr>
            <a:spLocks noChangeArrowheads="1"/>
          </p:cNvSpPr>
          <p:nvPr/>
        </p:nvSpPr>
        <p:spPr bwMode="auto">
          <a:xfrm>
            <a:off x="5624514" y="2201864"/>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9" name="Oval 19"/>
          <p:cNvSpPr>
            <a:spLocks noChangeArrowheads="1"/>
          </p:cNvSpPr>
          <p:nvPr/>
        </p:nvSpPr>
        <p:spPr bwMode="auto">
          <a:xfrm>
            <a:off x="3617914" y="2479676"/>
            <a:ext cx="187325"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 name="Oval 48"/>
          <p:cNvSpPr>
            <a:spLocks noChangeArrowheads="1"/>
          </p:cNvSpPr>
          <p:nvPr/>
        </p:nvSpPr>
        <p:spPr bwMode="auto">
          <a:xfrm>
            <a:off x="3617914"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 name="Oval 50"/>
          <p:cNvSpPr>
            <a:spLocks noChangeArrowheads="1"/>
          </p:cNvSpPr>
          <p:nvPr/>
        </p:nvSpPr>
        <p:spPr bwMode="auto">
          <a:xfrm>
            <a:off x="3606801" y="3598864"/>
            <a:ext cx="207963" cy="192087"/>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2" name="Oval 64"/>
          <p:cNvSpPr>
            <a:spLocks noChangeArrowheads="1"/>
          </p:cNvSpPr>
          <p:nvPr/>
        </p:nvSpPr>
        <p:spPr bwMode="auto">
          <a:xfrm>
            <a:off x="3616326" y="4725989"/>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 name="Oval 67"/>
          <p:cNvSpPr>
            <a:spLocks noChangeArrowheads="1"/>
          </p:cNvSpPr>
          <p:nvPr/>
        </p:nvSpPr>
        <p:spPr bwMode="auto">
          <a:xfrm>
            <a:off x="3617914" y="416718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4" name="Oval 69"/>
          <p:cNvSpPr>
            <a:spLocks noChangeArrowheads="1"/>
          </p:cNvSpPr>
          <p:nvPr/>
        </p:nvSpPr>
        <p:spPr bwMode="auto">
          <a:xfrm>
            <a:off x="3616326" y="275907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5" name="Oval 115"/>
          <p:cNvSpPr>
            <a:spLocks noChangeArrowheads="1"/>
          </p:cNvSpPr>
          <p:nvPr/>
        </p:nvSpPr>
        <p:spPr bwMode="auto">
          <a:xfrm>
            <a:off x="3617914" y="3887789"/>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6" name="Oval 124"/>
          <p:cNvSpPr>
            <a:spLocks noChangeArrowheads="1"/>
          </p:cNvSpPr>
          <p:nvPr/>
        </p:nvSpPr>
        <p:spPr bwMode="auto">
          <a:xfrm>
            <a:off x="3616326" y="528320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7" name="Oval 131"/>
          <p:cNvSpPr>
            <a:spLocks noChangeArrowheads="1"/>
          </p:cNvSpPr>
          <p:nvPr/>
        </p:nvSpPr>
        <p:spPr bwMode="auto">
          <a:xfrm>
            <a:off x="3617914" y="3317876"/>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0" name="Oval 165"/>
          <p:cNvSpPr>
            <a:spLocks noChangeArrowheads="1"/>
          </p:cNvSpPr>
          <p:nvPr/>
        </p:nvSpPr>
        <p:spPr bwMode="auto">
          <a:xfrm>
            <a:off x="3616326" y="3038476"/>
            <a:ext cx="187325"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1" name="Oval 169"/>
          <p:cNvSpPr>
            <a:spLocks noChangeArrowheads="1"/>
          </p:cNvSpPr>
          <p:nvPr/>
        </p:nvSpPr>
        <p:spPr bwMode="auto">
          <a:xfrm>
            <a:off x="3617914" y="500380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40" name="Oval 174"/>
          <p:cNvSpPr>
            <a:spLocks noChangeArrowheads="1"/>
          </p:cNvSpPr>
          <p:nvPr/>
        </p:nvSpPr>
        <p:spPr bwMode="auto">
          <a:xfrm>
            <a:off x="3616326" y="2200276"/>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3" name="Oval 206"/>
          <p:cNvSpPr>
            <a:spLocks noChangeArrowheads="1"/>
          </p:cNvSpPr>
          <p:nvPr/>
        </p:nvSpPr>
        <p:spPr bwMode="auto">
          <a:xfrm>
            <a:off x="3616326" y="4445001"/>
            <a:ext cx="187325" cy="182563"/>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42" name="Oval 15"/>
          <p:cNvSpPr>
            <a:spLocks noChangeArrowheads="1"/>
          </p:cNvSpPr>
          <p:nvPr/>
        </p:nvSpPr>
        <p:spPr bwMode="auto">
          <a:xfrm>
            <a:off x="4959350" y="22034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3" name="Oval 18"/>
          <p:cNvSpPr>
            <a:spLocks noChangeArrowheads="1"/>
          </p:cNvSpPr>
          <p:nvPr/>
        </p:nvSpPr>
        <p:spPr bwMode="auto">
          <a:xfrm>
            <a:off x="4959350" y="27622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4" name="Oval 30"/>
          <p:cNvSpPr>
            <a:spLocks noChangeArrowheads="1"/>
          </p:cNvSpPr>
          <p:nvPr/>
        </p:nvSpPr>
        <p:spPr bwMode="auto">
          <a:xfrm>
            <a:off x="4959350"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5" name="Oval 53"/>
          <p:cNvSpPr>
            <a:spLocks noChangeArrowheads="1"/>
          </p:cNvSpPr>
          <p:nvPr/>
        </p:nvSpPr>
        <p:spPr bwMode="auto">
          <a:xfrm>
            <a:off x="4959350" y="47228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6" name="Oval 55"/>
          <p:cNvSpPr>
            <a:spLocks noChangeArrowheads="1"/>
          </p:cNvSpPr>
          <p:nvPr/>
        </p:nvSpPr>
        <p:spPr bwMode="auto">
          <a:xfrm>
            <a:off x="4959350" y="3322638"/>
            <a:ext cx="185738"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7" name="Oval 60"/>
          <p:cNvSpPr>
            <a:spLocks noChangeArrowheads="1"/>
          </p:cNvSpPr>
          <p:nvPr/>
        </p:nvSpPr>
        <p:spPr bwMode="auto">
          <a:xfrm>
            <a:off x="4959350" y="1922463"/>
            <a:ext cx="185738"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8" name="Oval 61"/>
          <p:cNvSpPr>
            <a:spLocks noChangeArrowheads="1"/>
          </p:cNvSpPr>
          <p:nvPr/>
        </p:nvSpPr>
        <p:spPr bwMode="auto">
          <a:xfrm>
            <a:off x="4959350" y="41640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9" name="Oval 73"/>
          <p:cNvSpPr>
            <a:spLocks noChangeArrowheads="1"/>
          </p:cNvSpPr>
          <p:nvPr/>
        </p:nvSpPr>
        <p:spPr bwMode="auto">
          <a:xfrm>
            <a:off x="4959350" y="3043239"/>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 name="Oval 171"/>
          <p:cNvSpPr>
            <a:spLocks noChangeArrowheads="1"/>
          </p:cNvSpPr>
          <p:nvPr/>
        </p:nvSpPr>
        <p:spPr bwMode="auto">
          <a:xfrm>
            <a:off x="4959350" y="3883026"/>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1" name="Oval 175"/>
          <p:cNvSpPr>
            <a:spLocks noChangeArrowheads="1"/>
          </p:cNvSpPr>
          <p:nvPr/>
        </p:nvSpPr>
        <p:spPr bwMode="auto">
          <a:xfrm>
            <a:off x="4959350" y="5283201"/>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2" name="Oval 194"/>
          <p:cNvSpPr>
            <a:spLocks noChangeArrowheads="1"/>
          </p:cNvSpPr>
          <p:nvPr/>
        </p:nvSpPr>
        <p:spPr bwMode="auto">
          <a:xfrm>
            <a:off x="4959350" y="4443414"/>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45" name="Oval 198"/>
          <p:cNvSpPr>
            <a:spLocks noChangeArrowheads="1"/>
          </p:cNvSpPr>
          <p:nvPr/>
        </p:nvSpPr>
        <p:spPr bwMode="auto">
          <a:xfrm>
            <a:off x="4959350" y="2482851"/>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46" name="Oval 207"/>
          <p:cNvSpPr>
            <a:spLocks noChangeArrowheads="1"/>
          </p:cNvSpPr>
          <p:nvPr/>
        </p:nvSpPr>
        <p:spPr bwMode="auto">
          <a:xfrm>
            <a:off x="4959350" y="5002214"/>
            <a:ext cx="185738"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5" name="Oval 7"/>
          <p:cNvSpPr>
            <a:spLocks noChangeArrowheads="1"/>
          </p:cNvSpPr>
          <p:nvPr/>
        </p:nvSpPr>
        <p:spPr bwMode="auto">
          <a:xfrm>
            <a:off x="5291139"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6" name="Oval 10"/>
          <p:cNvSpPr>
            <a:spLocks noChangeArrowheads="1"/>
          </p:cNvSpPr>
          <p:nvPr/>
        </p:nvSpPr>
        <p:spPr bwMode="auto">
          <a:xfrm>
            <a:off x="5291139"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7" name="Oval 16"/>
          <p:cNvSpPr>
            <a:spLocks noChangeArrowheads="1"/>
          </p:cNvSpPr>
          <p:nvPr/>
        </p:nvSpPr>
        <p:spPr bwMode="auto">
          <a:xfrm>
            <a:off x="529113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8" name="Oval 17"/>
          <p:cNvSpPr>
            <a:spLocks noChangeArrowheads="1"/>
          </p:cNvSpPr>
          <p:nvPr/>
        </p:nvSpPr>
        <p:spPr bwMode="auto">
          <a:xfrm>
            <a:off x="529113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9" name="Oval 51"/>
          <p:cNvSpPr>
            <a:spLocks noChangeArrowheads="1"/>
          </p:cNvSpPr>
          <p:nvPr/>
        </p:nvSpPr>
        <p:spPr bwMode="auto">
          <a:xfrm>
            <a:off x="529113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0" name="Oval 74"/>
          <p:cNvSpPr>
            <a:spLocks noChangeArrowheads="1"/>
          </p:cNvSpPr>
          <p:nvPr/>
        </p:nvSpPr>
        <p:spPr bwMode="auto">
          <a:xfrm>
            <a:off x="5291139" y="30416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1" name="Oval 79"/>
          <p:cNvSpPr>
            <a:spLocks noChangeArrowheads="1"/>
          </p:cNvSpPr>
          <p:nvPr/>
        </p:nvSpPr>
        <p:spPr bwMode="auto">
          <a:xfrm>
            <a:off x="5291139"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54" name="Oval 120"/>
          <p:cNvSpPr>
            <a:spLocks noChangeArrowheads="1"/>
          </p:cNvSpPr>
          <p:nvPr/>
        </p:nvSpPr>
        <p:spPr bwMode="auto">
          <a:xfrm>
            <a:off x="5291139" y="38830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3" name="Oval 126"/>
          <p:cNvSpPr>
            <a:spLocks noChangeArrowheads="1"/>
          </p:cNvSpPr>
          <p:nvPr/>
        </p:nvSpPr>
        <p:spPr bwMode="auto">
          <a:xfrm>
            <a:off x="5291139" y="2762251"/>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6" name="Oval 138"/>
          <p:cNvSpPr>
            <a:spLocks noChangeArrowheads="1"/>
          </p:cNvSpPr>
          <p:nvPr/>
        </p:nvSpPr>
        <p:spPr bwMode="auto">
          <a:xfrm>
            <a:off x="5291139" y="220186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7" name="Oval 146"/>
          <p:cNvSpPr>
            <a:spLocks noChangeArrowheads="1"/>
          </p:cNvSpPr>
          <p:nvPr/>
        </p:nvSpPr>
        <p:spPr bwMode="auto">
          <a:xfrm>
            <a:off x="5291139"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8" name="Oval 177"/>
          <p:cNvSpPr>
            <a:spLocks noChangeArrowheads="1"/>
          </p:cNvSpPr>
          <p:nvPr/>
        </p:nvSpPr>
        <p:spPr bwMode="auto">
          <a:xfrm>
            <a:off x="5291139" y="41624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7" name="Oval 208"/>
          <p:cNvSpPr>
            <a:spLocks noChangeArrowheads="1"/>
          </p:cNvSpPr>
          <p:nvPr/>
        </p:nvSpPr>
        <p:spPr bwMode="auto">
          <a:xfrm>
            <a:off x="5291139" y="3603626"/>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8" name="Oval 6"/>
          <p:cNvSpPr>
            <a:spLocks noChangeArrowheads="1"/>
          </p:cNvSpPr>
          <p:nvPr/>
        </p:nvSpPr>
        <p:spPr bwMode="auto">
          <a:xfrm>
            <a:off x="3273426" y="192246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9" name="Oval 21"/>
          <p:cNvSpPr>
            <a:spLocks noChangeArrowheads="1"/>
          </p:cNvSpPr>
          <p:nvPr/>
        </p:nvSpPr>
        <p:spPr bwMode="auto">
          <a:xfrm>
            <a:off x="3273426" y="47228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0" name="Oval 33"/>
          <p:cNvSpPr>
            <a:spLocks noChangeArrowheads="1"/>
          </p:cNvSpPr>
          <p:nvPr/>
        </p:nvSpPr>
        <p:spPr bwMode="auto">
          <a:xfrm>
            <a:off x="3273426" y="3881439"/>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1" name="Oval 52"/>
          <p:cNvSpPr>
            <a:spLocks noChangeArrowheads="1"/>
          </p:cNvSpPr>
          <p:nvPr/>
        </p:nvSpPr>
        <p:spPr bwMode="auto">
          <a:xfrm>
            <a:off x="3275014" y="33226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2" name="Oval 85"/>
          <p:cNvSpPr>
            <a:spLocks noChangeArrowheads="1"/>
          </p:cNvSpPr>
          <p:nvPr/>
        </p:nvSpPr>
        <p:spPr bwMode="auto">
          <a:xfrm>
            <a:off x="3273426" y="41624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3" name="Oval 107"/>
          <p:cNvSpPr>
            <a:spLocks noChangeArrowheads="1"/>
          </p:cNvSpPr>
          <p:nvPr/>
        </p:nvSpPr>
        <p:spPr bwMode="auto">
          <a:xfrm>
            <a:off x="3275014"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66" name="Oval 129"/>
          <p:cNvSpPr>
            <a:spLocks noChangeArrowheads="1"/>
          </p:cNvSpPr>
          <p:nvPr/>
        </p:nvSpPr>
        <p:spPr bwMode="auto">
          <a:xfrm>
            <a:off x="3273426" y="304165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75" name="Oval 139"/>
          <p:cNvSpPr>
            <a:spLocks noChangeArrowheads="1"/>
          </p:cNvSpPr>
          <p:nvPr/>
        </p:nvSpPr>
        <p:spPr bwMode="auto">
          <a:xfrm>
            <a:off x="3273426" y="276225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68" name="Oval 190"/>
          <p:cNvSpPr>
            <a:spLocks noChangeArrowheads="1"/>
          </p:cNvSpPr>
          <p:nvPr/>
        </p:nvSpPr>
        <p:spPr bwMode="auto">
          <a:xfrm>
            <a:off x="3273426" y="4441826"/>
            <a:ext cx="187325"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69" name="Oval 191"/>
          <p:cNvSpPr>
            <a:spLocks noChangeArrowheads="1"/>
          </p:cNvSpPr>
          <p:nvPr/>
        </p:nvSpPr>
        <p:spPr bwMode="auto">
          <a:xfrm>
            <a:off x="3273425" y="248126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70" name="Oval 197"/>
          <p:cNvSpPr>
            <a:spLocks noChangeArrowheads="1"/>
          </p:cNvSpPr>
          <p:nvPr/>
        </p:nvSpPr>
        <p:spPr bwMode="auto">
          <a:xfrm>
            <a:off x="3273426" y="3602039"/>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71" name="Oval 199"/>
          <p:cNvSpPr>
            <a:spLocks noChangeArrowheads="1"/>
          </p:cNvSpPr>
          <p:nvPr/>
        </p:nvSpPr>
        <p:spPr bwMode="auto">
          <a:xfrm>
            <a:off x="3273426" y="5283201"/>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80" name="Oval 209"/>
          <p:cNvSpPr>
            <a:spLocks noChangeArrowheads="1"/>
          </p:cNvSpPr>
          <p:nvPr/>
        </p:nvSpPr>
        <p:spPr bwMode="auto">
          <a:xfrm>
            <a:off x="3275014" y="5002214"/>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81" name="Oval 35"/>
          <p:cNvSpPr>
            <a:spLocks noChangeArrowheads="1"/>
          </p:cNvSpPr>
          <p:nvPr/>
        </p:nvSpPr>
        <p:spPr bwMode="auto">
          <a:xfrm>
            <a:off x="1938339" y="50022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2" name="Oval 45"/>
          <p:cNvSpPr>
            <a:spLocks noChangeArrowheads="1"/>
          </p:cNvSpPr>
          <p:nvPr/>
        </p:nvSpPr>
        <p:spPr bwMode="auto">
          <a:xfrm>
            <a:off x="1938339" y="38830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3" name="Oval 46"/>
          <p:cNvSpPr>
            <a:spLocks noChangeArrowheads="1"/>
          </p:cNvSpPr>
          <p:nvPr/>
        </p:nvSpPr>
        <p:spPr bwMode="auto">
          <a:xfrm>
            <a:off x="193833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4" name="Oval 58"/>
          <p:cNvSpPr>
            <a:spLocks noChangeArrowheads="1"/>
          </p:cNvSpPr>
          <p:nvPr/>
        </p:nvSpPr>
        <p:spPr bwMode="auto">
          <a:xfrm>
            <a:off x="1938339"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5" name="Oval 68"/>
          <p:cNvSpPr>
            <a:spLocks noChangeArrowheads="1"/>
          </p:cNvSpPr>
          <p:nvPr/>
        </p:nvSpPr>
        <p:spPr bwMode="auto">
          <a:xfrm>
            <a:off x="193833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6" name="Oval 70"/>
          <p:cNvSpPr>
            <a:spLocks noChangeArrowheads="1"/>
          </p:cNvSpPr>
          <p:nvPr/>
        </p:nvSpPr>
        <p:spPr bwMode="auto">
          <a:xfrm>
            <a:off x="1938339"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7" name="Oval 71"/>
          <p:cNvSpPr>
            <a:spLocks noChangeArrowheads="1"/>
          </p:cNvSpPr>
          <p:nvPr/>
        </p:nvSpPr>
        <p:spPr bwMode="auto">
          <a:xfrm>
            <a:off x="193833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8" name="Oval 72"/>
          <p:cNvSpPr>
            <a:spLocks noChangeArrowheads="1"/>
          </p:cNvSpPr>
          <p:nvPr/>
        </p:nvSpPr>
        <p:spPr bwMode="auto">
          <a:xfrm>
            <a:off x="1938339"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9" name="Oval 108"/>
          <p:cNvSpPr>
            <a:spLocks noChangeArrowheads="1"/>
          </p:cNvSpPr>
          <p:nvPr/>
        </p:nvSpPr>
        <p:spPr bwMode="auto">
          <a:xfrm>
            <a:off x="1939925" y="19224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82" name="Oval 148"/>
          <p:cNvSpPr>
            <a:spLocks noChangeArrowheads="1"/>
          </p:cNvSpPr>
          <p:nvPr/>
        </p:nvSpPr>
        <p:spPr bwMode="auto">
          <a:xfrm>
            <a:off x="1938339" y="36036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3" name="Oval 172"/>
          <p:cNvSpPr>
            <a:spLocks noChangeArrowheads="1"/>
          </p:cNvSpPr>
          <p:nvPr/>
        </p:nvSpPr>
        <p:spPr bwMode="auto">
          <a:xfrm>
            <a:off x="1938339" y="276225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4" name="Oval 183"/>
          <p:cNvSpPr>
            <a:spLocks noChangeArrowheads="1"/>
          </p:cNvSpPr>
          <p:nvPr/>
        </p:nvSpPr>
        <p:spPr bwMode="auto">
          <a:xfrm>
            <a:off x="1938339" y="4162426"/>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5" name="Oval 212"/>
          <p:cNvSpPr>
            <a:spLocks noChangeArrowheads="1"/>
          </p:cNvSpPr>
          <p:nvPr/>
        </p:nvSpPr>
        <p:spPr bwMode="auto">
          <a:xfrm>
            <a:off x="1938339" y="5283201"/>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94" name="Oval 8"/>
          <p:cNvSpPr>
            <a:spLocks noChangeArrowheads="1"/>
          </p:cNvSpPr>
          <p:nvPr/>
        </p:nvSpPr>
        <p:spPr bwMode="auto">
          <a:xfrm>
            <a:off x="4627564"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5" name="Oval 13"/>
          <p:cNvSpPr>
            <a:spLocks noChangeArrowheads="1"/>
          </p:cNvSpPr>
          <p:nvPr/>
        </p:nvSpPr>
        <p:spPr bwMode="auto">
          <a:xfrm>
            <a:off x="4627564"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6" name="Oval 31"/>
          <p:cNvSpPr>
            <a:spLocks noChangeArrowheads="1"/>
          </p:cNvSpPr>
          <p:nvPr/>
        </p:nvSpPr>
        <p:spPr bwMode="auto">
          <a:xfrm>
            <a:off x="4625975" y="38830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7" name="Oval 40"/>
          <p:cNvSpPr>
            <a:spLocks noChangeArrowheads="1"/>
          </p:cNvSpPr>
          <p:nvPr/>
        </p:nvSpPr>
        <p:spPr bwMode="auto">
          <a:xfrm>
            <a:off x="4625976" y="50022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8" name="Oval 54"/>
          <p:cNvSpPr>
            <a:spLocks noChangeArrowheads="1"/>
          </p:cNvSpPr>
          <p:nvPr/>
        </p:nvSpPr>
        <p:spPr bwMode="auto">
          <a:xfrm>
            <a:off x="462756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9" name="Oval 56"/>
          <p:cNvSpPr>
            <a:spLocks noChangeArrowheads="1"/>
          </p:cNvSpPr>
          <p:nvPr/>
        </p:nvSpPr>
        <p:spPr bwMode="auto">
          <a:xfrm>
            <a:off x="462756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92" name="Oval 128"/>
          <p:cNvSpPr>
            <a:spLocks noChangeArrowheads="1"/>
          </p:cNvSpPr>
          <p:nvPr/>
        </p:nvSpPr>
        <p:spPr bwMode="auto">
          <a:xfrm>
            <a:off x="4625976"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1" name="Oval 135"/>
          <p:cNvSpPr>
            <a:spLocks noChangeArrowheads="1"/>
          </p:cNvSpPr>
          <p:nvPr/>
        </p:nvSpPr>
        <p:spPr bwMode="auto">
          <a:xfrm>
            <a:off x="4627564" y="36036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2" name="Oval 142"/>
          <p:cNvSpPr>
            <a:spLocks noChangeArrowheads="1"/>
          </p:cNvSpPr>
          <p:nvPr/>
        </p:nvSpPr>
        <p:spPr bwMode="auto">
          <a:xfrm>
            <a:off x="4625976" y="472281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3" name="Oval 147"/>
          <p:cNvSpPr>
            <a:spLocks noChangeArrowheads="1"/>
          </p:cNvSpPr>
          <p:nvPr/>
        </p:nvSpPr>
        <p:spPr bwMode="auto">
          <a:xfrm>
            <a:off x="4625976" y="528320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4" name="Oval 176"/>
          <p:cNvSpPr>
            <a:spLocks noChangeArrowheads="1"/>
          </p:cNvSpPr>
          <p:nvPr/>
        </p:nvSpPr>
        <p:spPr bwMode="auto">
          <a:xfrm>
            <a:off x="4627564" y="276225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5" name="Oval 196"/>
          <p:cNvSpPr>
            <a:spLocks noChangeArrowheads="1"/>
          </p:cNvSpPr>
          <p:nvPr/>
        </p:nvSpPr>
        <p:spPr bwMode="auto">
          <a:xfrm>
            <a:off x="4627564" y="2201864"/>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98" name="Oval 213"/>
          <p:cNvSpPr>
            <a:spLocks noChangeArrowheads="1"/>
          </p:cNvSpPr>
          <p:nvPr/>
        </p:nvSpPr>
        <p:spPr bwMode="auto">
          <a:xfrm>
            <a:off x="4625975" y="1922464"/>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7" name="Oval 24"/>
          <p:cNvSpPr>
            <a:spLocks noChangeArrowheads="1"/>
          </p:cNvSpPr>
          <p:nvPr/>
        </p:nvSpPr>
        <p:spPr bwMode="auto">
          <a:xfrm>
            <a:off x="2271714" y="38814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08" name="Oval 39"/>
          <p:cNvSpPr>
            <a:spLocks noChangeArrowheads="1"/>
          </p:cNvSpPr>
          <p:nvPr/>
        </p:nvSpPr>
        <p:spPr bwMode="auto">
          <a:xfrm>
            <a:off x="2271714" y="36020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09" name="Oval 59"/>
          <p:cNvSpPr>
            <a:spLocks noChangeArrowheads="1"/>
          </p:cNvSpPr>
          <p:nvPr/>
        </p:nvSpPr>
        <p:spPr bwMode="auto">
          <a:xfrm>
            <a:off x="2271714"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0" name="Oval 66"/>
          <p:cNvSpPr>
            <a:spLocks noChangeArrowheads="1"/>
          </p:cNvSpPr>
          <p:nvPr/>
        </p:nvSpPr>
        <p:spPr bwMode="auto">
          <a:xfrm>
            <a:off x="22717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1" name="Oval 75"/>
          <p:cNvSpPr>
            <a:spLocks noChangeArrowheads="1"/>
          </p:cNvSpPr>
          <p:nvPr/>
        </p:nvSpPr>
        <p:spPr bwMode="auto">
          <a:xfrm>
            <a:off x="2271714"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2" name="Oval 116"/>
          <p:cNvSpPr>
            <a:spLocks noChangeArrowheads="1"/>
          </p:cNvSpPr>
          <p:nvPr/>
        </p:nvSpPr>
        <p:spPr bwMode="auto">
          <a:xfrm>
            <a:off x="2271714" y="19224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3" name="Oval 117"/>
          <p:cNvSpPr>
            <a:spLocks noChangeArrowheads="1"/>
          </p:cNvSpPr>
          <p:nvPr/>
        </p:nvSpPr>
        <p:spPr bwMode="auto">
          <a:xfrm>
            <a:off x="2271714" y="44418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06" name="Oval 123"/>
          <p:cNvSpPr>
            <a:spLocks noChangeArrowheads="1"/>
          </p:cNvSpPr>
          <p:nvPr/>
        </p:nvSpPr>
        <p:spPr bwMode="auto">
          <a:xfrm>
            <a:off x="2271714" y="24812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5" name="Oval 145"/>
          <p:cNvSpPr>
            <a:spLocks noChangeArrowheads="1"/>
          </p:cNvSpPr>
          <p:nvPr/>
        </p:nvSpPr>
        <p:spPr bwMode="auto">
          <a:xfrm>
            <a:off x="2271714"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6" name="Oval 161"/>
          <p:cNvSpPr>
            <a:spLocks noChangeArrowheads="1"/>
          </p:cNvSpPr>
          <p:nvPr/>
        </p:nvSpPr>
        <p:spPr bwMode="auto">
          <a:xfrm>
            <a:off x="2271714" y="5283201"/>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7" name="Oval 185"/>
          <p:cNvSpPr>
            <a:spLocks noChangeArrowheads="1"/>
          </p:cNvSpPr>
          <p:nvPr/>
        </p:nvSpPr>
        <p:spPr bwMode="auto">
          <a:xfrm>
            <a:off x="2271714" y="22018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8" name="Oval 204"/>
          <p:cNvSpPr>
            <a:spLocks noChangeArrowheads="1"/>
          </p:cNvSpPr>
          <p:nvPr/>
        </p:nvSpPr>
        <p:spPr bwMode="auto">
          <a:xfrm>
            <a:off x="2271714" y="3322639"/>
            <a:ext cx="187325"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9" name="Oval 214"/>
          <p:cNvSpPr>
            <a:spLocks noChangeArrowheads="1"/>
          </p:cNvSpPr>
          <p:nvPr/>
        </p:nvSpPr>
        <p:spPr bwMode="auto">
          <a:xfrm>
            <a:off x="2271714" y="4162426"/>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0" name="Oval 12"/>
          <p:cNvSpPr>
            <a:spLocks noChangeArrowheads="1"/>
          </p:cNvSpPr>
          <p:nvPr/>
        </p:nvSpPr>
        <p:spPr bwMode="auto">
          <a:xfrm>
            <a:off x="3960814"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1" name="Oval 20"/>
          <p:cNvSpPr>
            <a:spLocks noChangeArrowheads="1"/>
          </p:cNvSpPr>
          <p:nvPr/>
        </p:nvSpPr>
        <p:spPr bwMode="auto">
          <a:xfrm>
            <a:off x="3960814"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2" name="Oval 38"/>
          <p:cNvSpPr>
            <a:spLocks noChangeArrowheads="1"/>
          </p:cNvSpPr>
          <p:nvPr/>
        </p:nvSpPr>
        <p:spPr bwMode="auto">
          <a:xfrm>
            <a:off x="3960814"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3" name="Oval 49"/>
          <p:cNvSpPr>
            <a:spLocks noChangeArrowheads="1"/>
          </p:cNvSpPr>
          <p:nvPr/>
        </p:nvSpPr>
        <p:spPr bwMode="auto">
          <a:xfrm>
            <a:off x="3960814"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4" name="Oval 80"/>
          <p:cNvSpPr>
            <a:spLocks noChangeArrowheads="1"/>
          </p:cNvSpPr>
          <p:nvPr/>
        </p:nvSpPr>
        <p:spPr bwMode="auto">
          <a:xfrm>
            <a:off x="396081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5" name="Oval 84"/>
          <p:cNvSpPr>
            <a:spLocks noChangeArrowheads="1"/>
          </p:cNvSpPr>
          <p:nvPr/>
        </p:nvSpPr>
        <p:spPr bwMode="auto">
          <a:xfrm>
            <a:off x="39608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6" name="Oval 163"/>
          <p:cNvSpPr>
            <a:spLocks noChangeArrowheads="1"/>
          </p:cNvSpPr>
          <p:nvPr/>
        </p:nvSpPr>
        <p:spPr bwMode="auto">
          <a:xfrm>
            <a:off x="3960814" y="500221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19" name="Oval 164"/>
          <p:cNvSpPr>
            <a:spLocks noChangeArrowheads="1"/>
          </p:cNvSpPr>
          <p:nvPr/>
        </p:nvSpPr>
        <p:spPr bwMode="auto">
          <a:xfrm>
            <a:off x="3960814" y="2762251"/>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8" name="Oval 166"/>
          <p:cNvSpPr>
            <a:spLocks noChangeArrowheads="1"/>
          </p:cNvSpPr>
          <p:nvPr/>
        </p:nvSpPr>
        <p:spPr bwMode="auto">
          <a:xfrm>
            <a:off x="3960814" y="3321051"/>
            <a:ext cx="185737"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9" name="Oval 186"/>
          <p:cNvSpPr>
            <a:spLocks noChangeArrowheads="1"/>
          </p:cNvSpPr>
          <p:nvPr/>
        </p:nvSpPr>
        <p:spPr bwMode="auto">
          <a:xfrm>
            <a:off x="3960814" y="19224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22" name="Oval 189"/>
          <p:cNvSpPr>
            <a:spLocks noChangeArrowheads="1"/>
          </p:cNvSpPr>
          <p:nvPr/>
        </p:nvSpPr>
        <p:spPr bwMode="auto">
          <a:xfrm>
            <a:off x="3960814" y="3883026"/>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23" name="Oval 195"/>
          <p:cNvSpPr>
            <a:spLocks noChangeArrowheads="1"/>
          </p:cNvSpPr>
          <p:nvPr/>
        </p:nvSpPr>
        <p:spPr bwMode="auto">
          <a:xfrm>
            <a:off x="3960814" y="2201864"/>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2" name="Oval 216"/>
          <p:cNvSpPr>
            <a:spLocks noChangeArrowheads="1"/>
          </p:cNvSpPr>
          <p:nvPr/>
        </p:nvSpPr>
        <p:spPr bwMode="auto">
          <a:xfrm>
            <a:off x="3960814" y="4722814"/>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3" name="Oval 25"/>
          <p:cNvSpPr>
            <a:spLocks noChangeArrowheads="1"/>
          </p:cNvSpPr>
          <p:nvPr/>
        </p:nvSpPr>
        <p:spPr bwMode="auto">
          <a:xfrm>
            <a:off x="2938464" y="528320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4" name="Oval 32"/>
          <p:cNvSpPr>
            <a:spLocks noChangeArrowheads="1"/>
          </p:cNvSpPr>
          <p:nvPr/>
        </p:nvSpPr>
        <p:spPr bwMode="auto">
          <a:xfrm>
            <a:off x="2940051" y="30416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5" name="Oval 57"/>
          <p:cNvSpPr>
            <a:spLocks noChangeArrowheads="1"/>
          </p:cNvSpPr>
          <p:nvPr/>
        </p:nvSpPr>
        <p:spPr bwMode="auto">
          <a:xfrm>
            <a:off x="2940051"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6" name="Oval 81"/>
          <p:cNvSpPr>
            <a:spLocks noChangeArrowheads="1"/>
          </p:cNvSpPr>
          <p:nvPr/>
        </p:nvSpPr>
        <p:spPr bwMode="auto">
          <a:xfrm>
            <a:off x="2938464" y="36036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7" name="Oval 83"/>
          <p:cNvSpPr>
            <a:spLocks noChangeArrowheads="1"/>
          </p:cNvSpPr>
          <p:nvPr/>
        </p:nvSpPr>
        <p:spPr bwMode="auto">
          <a:xfrm>
            <a:off x="2940051" y="38830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8" name="Oval 122"/>
          <p:cNvSpPr>
            <a:spLocks noChangeArrowheads="1"/>
          </p:cNvSpPr>
          <p:nvPr/>
        </p:nvSpPr>
        <p:spPr bwMode="auto">
          <a:xfrm>
            <a:off x="2940051" y="248126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9" name="Oval 125"/>
          <p:cNvSpPr>
            <a:spLocks noChangeArrowheads="1"/>
          </p:cNvSpPr>
          <p:nvPr/>
        </p:nvSpPr>
        <p:spPr bwMode="auto">
          <a:xfrm>
            <a:off x="2940051"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2" name="Oval 127"/>
          <p:cNvSpPr>
            <a:spLocks noChangeArrowheads="1"/>
          </p:cNvSpPr>
          <p:nvPr/>
        </p:nvSpPr>
        <p:spPr bwMode="auto">
          <a:xfrm>
            <a:off x="2938464" y="472281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3" name="Oval 143"/>
          <p:cNvSpPr>
            <a:spLocks noChangeArrowheads="1"/>
          </p:cNvSpPr>
          <p:nvPr/>
        </p:nvSpPr>
        <p:spPr bwMode="auto">
          <a:xfrm>
            <a:off x="2940051" y="220186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4" name="Oval 156"/>
          <p:cNvSpPr>
            <a:spLocks noChangeArrowheads="1"/>
          </p:cNvSpPr>
          <p:nvPr/>
        </p:nvSpPr>
        <p:spPr bwMode="auto">
          <a:xfrm>
            <a:off x="2938464"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5" name="Oval 162"/>
          <p:cNvSpPr>
            <a:spLocks noChangeArrowheads="1"/>
          </p:cNvSpPr>
          <p:nvPr/>
        </p:nvSpPr>
        <p:spPr bwMode="auto">
          <a:xfrm>
            <a:off x="2938464" y="4162426"/>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4" name="Oval 170"/>
          <p:cNvSpPr>
            <a:spLocks noChangeArrowheads="1"/>
          </p:cNvSpPr>
          <p:nvPr/>
        </p:nvSpPr>
        <p:spPr bwMode="auto">
          <a:xfrm>
            <a:off x="2940051" y="4443414"/>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5" name="Oval 218"/>
          <p:cNvSpPr>
            <a:spLocks noChangeArrowheads="1"/>
          </p:cNvSpPr>
          <p:nvPr/>
        </p:nvSpPr>
        <p:spPr bwMode="auto">
          <a:xfrm>
            <a:off x="2940051" y="5002214"/>
            <a:ext cx="187325"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6" name="Oval 44"/>
          <p:cNvSpPr>
            <a:spLocks noChangeArrowheads="1"/>
          </p:cNvSpPr>
          <p:nvPr/>
        </p:nvSpPr>
        <p:spPr bwMode="auto">
          <a:xfrm>
            <a:off x="5956301"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7" name="Oval 14"/>
          <p:cNvSpPr>
            <a:spLocks noChangeArrowheads="1"/>
          </p:cNvSpPr>
          <p:nvPr/>
        </p:nvSpPr>
        <p:spPr bwMode="auto">
          <a:xfrm>
            <a:off x="5956300" y="24812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8" name="Oval 26"/>
          <p:cNvSpPr>
            <a:spLocks noChangeArrowheads="1"/>
          </p:cNvSpPr>
          <p:nvPr/>
        </p:nvSpPr>
        <p:spPr bwMode="auto">
          <a:xfrm>
            <a:off x="5956300"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9" name="Oval 27"/>
          <p:cNvSpPr>
            <a:spLocks noChangeArrowheads="1"/>
          </p:cNvSpPr>
          <p:nvPr/>
        </p:nvSpPr>
        <p:spPr bwMode="auto">
          <a:xfrm>
            <a:off x="5956300" y="47228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0" name="Oval 28"/>
          <p:cNvSpPr>
            <a:spLocks noChangeArrowheads="1"/>
          </p:cNvSpPr>
          <p:nvPr/>
        </p:nvSpPr>
        <p:spPr bwMode="auto">
          <a:xfrm>
            <a:off x="5956300" y="38830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1" name="Oval 62"/>
          <p:cNvSpPr>
            <a:spLocks noChangeArrowheads="1"/>
          </p:cNvSpPr>
          <p:nvPr/>
        </p:nvSpPr>
        <p:spPr bwMode="auto">
          <a:xfrm>
            <a:off x="5956300"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2" name="Oval 109"/>
          <p:cNvSpPr>
            <a:spLocks noChangeArrowheads="1"/>
          </p:cNvSpPr>
          <p:nvPr/>
        </p:nvSpPr>
        <p:spPr bwMode="auto">
          <a:xfrm>
            <a:off x="5956300"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3" name="Oval 110"/>
          <p:cNvSpPr>
            <a:spLocks noChangeArrowheads="1"/>
          </p:cNvSpPr>
          <p:nvPr/>
        </p:nvSpPr>
        <p:spPr bwMode="auto">
          <a:xfrm>
            <a:off x="5956300" y="332105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946" name="Oval 118"/>
          <p:cNvSpPr>
            <a:spLocks noChangeArrowheads="1"/>
          </p:cNvSpPr>
          <p:nvPr/>
        </p:nvSpPr>
        <p:spPr bwMode="auto">
          <a:xfrm>
            <a:off x="5956300" y="500221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5" name="Oval 119"/>
          <p:cNvSpPr>
            <a:spLocks noChangeArrowheads="1"/>
          </p:cNvSpPr>
          <p:nvPr/>
        </p:nvSpPr>
        <p:spPr bwMode="auto">
          <a:xfrm>
            <a:off x="5956300" y="192246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6" name="Oval 130"/>
          <p:cNvSpPr>
            <a:spLocks noChangeArrowheads="1"/>
          </p:cNvSpPr>
          <p:nvPr/>
        </p:nvSpPr>
        <p:spPr bwMode="auto">
          <a:xfrm>
            <a:off x="5956300" y="3041651"/>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49" name="Oval 200"/>
          <p:cNvSpPr>
            <a:spLocks noChangeArrowheads="1"/>
          </p:cNvSpPr>
          <p:nvPr/>
        </p:nvSpPr>
        <p:spPr bwMode="auto">
          <a:xfrm>
            <a:off x="5956300" y="4162426"/>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0" name="Oval 215"/>
          <p:cNvSpPr>
            <a:spLocks noChangeArrowheads="1"/>
          </p:cNvSpPr>
          <p:nvPr/>
        </p:nvSpPr>
        <p:spPr bwMode="auto">
          <a:xfrm>
            <a:off x="5956300" y="3603626"/>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9" name="Oval 22"/>
          <p:cNvSpPr>
            <a:spLocks noChangeArrowheads="1"/>
          </p:cNvSpPr>
          <p:nvPr/>
        </p:nvSpPr>
        <p:spPr bwMode="auto">
          <a:xfrm>
            <a:off x="429418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0" name="Oval 36"/>
          <p:cNvSpPr>
            <a:spLocks noChangeArrowheads="1"/>
          </p:cNvSpPr>
          <p:nvPr/>
        </p:nvSpPr>
        <p:spPr bwMode="auto">
          <a:xfrm>
            <a:off x="429418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1" name="Oval 37"/>
          <p:cNvSpPr>
            <a:spLocks noChangeArrowheads="1"/>
          </p:cNvSpPr>
          <p:nvPr/>
        </p:nvSpPr>
        <p:spPr bwMode="auto">
          <a:xfrm>
            <a:off x="4294189"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2" name="Oval 41"/>
          <p:cNvSpPr>
            <a:spLocks noChangeArrowheads="1"/>
          </p:cNvSpPr>
          <p:nvPr/>
        </p:nvSpPr>
        <p:spPr bwMode="auto">
          <a:xfrm>
            <a:off x="4294189"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3" name="Oval 47"/>
          <p:cNvSpPr>
            <a:spLocks noChangeArrowheads="1"/>
          </p:cNvSpPr>
          <p:nvPr/>
        </p:nvSpPr>
        <p:spPr bwMode="auto">
          <a:xfrm>
            <a:off x="4294189"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4" name="Oval 77"/>
          <p:cNvSpPr>
            <a:spLocks noChangeArrowheads="1"/>
          </p:cNvSpPr>
          <p:nvPr/>
        </p:nvSpPr>
        <p:spPr bwMode="auto">
          <a:xfrm>
            <a:off x="429418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5" name="Oval 113"/>
          <p:cNvSpPr>
            <a:spLocks noChangeArrowheads="1"/>
          </p:cNvSpPr>
          <p:nvPr/>
        </p:nvSpPr>
        <p:spPr bwMode="auto">
          <a:xfrm>
            <a:off x="4294189" y="19224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8" name="Oval 141"/>
          <p:cNvSpPr>
            <a:spLocks noChangeArrowheads="1"/>
          </p:cNvSpPr>
          <p:nvPr/>
        </p:nvSpPr>
        <p:spPr bwMode="auto">
          <a:xfrm>
            <a:off x="4294189" y="41624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9" name="Oval 144"/>
          <p:cNvSpPr>
            <a:spLocks noChangeArrowheads="1"/>
          </p:cNvSpPr>
          <p:nvPr/>
        </p:nvSpPr>
        <p:spPr bwMode="auto">
          <a:xfrm>
            <a:off x="4294189"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0" name="Oval 173"/>
          <p:cNvSpPr>
            <a:spLocks noChangeArrowheads="1"/>
          </p:cNvSpPr>
          <p:nvPr/>
        </p:nvSpPr>
        <p:spPr bwMode="auto">
          <a:xfrm>
            <a:off x="4294189" y="4722814"/>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1" name="Oval 178"/>
          <p:cNvSpPr>
            <a:spLocks noChangeArrowheads="1"/>
          </p:cNvSpPr>
          <p:nvPr/>
        </p:nvSpPr>
        <p:spPr bwMode="auto">
          <a:xfrm>
            <a:off x="4294189" y="36036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0" name="Oval 193"/>
          <p:cNvSpPr>
            <a:spLocks noChangeArrowheads="1"/>
          </p:cNvSpPr>
          <p:nvPr/>
        </p:nvSpPr>
        <p:spPr bwMode="auto">
          <a:xfrm>
            <a:off x="4294189" y="3883026"/>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1" name="Oval 219"/>
          <p:cNvSpPr>
            <a:spLocks noChangeArrowheads="1"/>
          </p:cNvSpPr>
          <p:nvPr/>
        </p:nvSpPr>
        <p:spPr bwMode="auto">
          <a:xfrm>
            <a:off x="4292600" y="3041651"/>
            <a:ext cx="185738"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2" name="Rectangle 471"/>
          <p:cNvSpPr>
            <a:spLocks noChangeArrowheads="1"/>
          </p:cNvSpPr>
          <p:nvPr/>
        </p:nvSpPr>
        <p:spPr bwMode="auto">
          <a:xfrm>
            <a:off x="1890714" y="1884363"/>
            <a:ext cx="962025" cy="8318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3" name="Rectangle 472"/>
          <p:cNvSpPr>
            <a:spLocks noChangeArrowheads="1"/>
          </p:cNvSpPr>
          <p:nvPr/>
        </p:nvSpPr>
        <p:spPr bwMode="auto">
          <a:xfrm>
            <a:off x="1890714" y="1884363"/>
            <a:ext cx="1978025" cy="16621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4" name="Rectangle 473"/>
          <p:cNvSpPr>
            <a:spLocks noChangeArrowheads="1"/>
          </p:cNvSpPr>
          <p:nvPr/>
        </p:nvSpPr>
        <p:spPr bwMode="auto">
          <a:xfrm>
            <a:off x="1890714" y="1884363"/>
            <a:ext cx="2994025" cy="25082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5" name="Rectangle 474"/>
          <p:cNvSpPr>
            <a:spLocks noChangeArrowheads="1"/>
          </p:cNvSpPr>
          <p:nvPr/>
        </p:nvSpPr>
        <p:spPr bwMode="auto">
          <a:xfrm>
            <a:off x="1890714" y="1884363"/>
            <a:ext cx="4302125" cy="36306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8" name="Rectangle 538"/>
          <p:cNvSpPr>
            <a:spLocks noChangeArrowheads="1"/>
          </p:cNvSpPr>
          <p:nvPr/>
        </p:nvSpPr>
        <p:spPr bwMode="auto">
          <a:xfrm>
            <a:off x="6951664" y="476250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0</a:t>
            </a:r>
            <a:endParaRPr lang="en-US" altLang="en-US" sz="1200" b="1">
              <a:latin typeface="Arial" panose="020B0604020202020204" pitchFamily="34" charset="0"/>
            </a:endParaRPr>
          </a:p>
        </p:txBody>
      </p:sp>
      <p:sp>
        <p:nvSpPr>
          <p:cNvPr id="33969" name="Rectangle 539"/>
          <p:cNvSpPr>
            <a:spLocks noChangeArrowheads="1"/>
          </p:cNvSpPr>
          <p:nvPr/>
        </p:nvSpPr>
        <p:spPr bwMode="auto">
          <a:xfrm>
            <a:off x="6951664" y="439737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2</a:t>
            </a:r>
            <a:endParaRPr lang="en-US" altLang="en-US" sz="1200" b="1">
              <a:latin typeface="Arial" panose="020B0604020202020204" pitchFamily="34" charset="0"/>
            </a:endParaRPr>
          </a:p>
        </p:txBody>
      </p:sp>
      <p:sp>
        <p:nvSpPr>
          <p:cNvPr id="33970" name="Rectangle 540"/>
          <p:cNvSpPr>
            <a:spLocks noChangeArrowheads="1"/>
          </p:cNvSpPr>
          <p:nvPr/>
        </p:nvSpPr>
        <p:spPr bwMode="auto">
          <a:xfrm>
            <a:off x="6951664" y="404177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4</a:t>
            </a:r>
            <a:endParaRPr lang="en-US" altLang="en-US" sz="1200" b="1">
              <a:latin typeface="Arial" panose="020B0604020202020204" pitchFamily="34" charset="0"/>
            </a:endParaRPr>
          </a:p>
        </p:txBody>
      </p:sp>
      <p:sp>
        <p:nvSpPr>
          <p:cNvPr id="33971" name="Rectangle 541"/>
          <p:cNvSpPr>
            <a:spLocks noChangeArrowheads="1"/>
          </p:cNvSpPr>
          <p:nvPr/>
        </p:nvSpPr>
        <p:spPr bwMode="auto">
          <a:xfrm>
            <a:off x="6951664" y="367665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6</a:t>
            </a:r>
            <a:endParaRPr lang="en-US" altLang="en-US" sz="1200" b="1">
              <a:latin typeface="Arial" panose="020B0604020202020204" pitchFamily="34" charset="0"/>
            </a:endParaRPr>
          </a:p>
        </p:txBody>
      </p:sp>
      <p:sp>
        <p:nvSpPr>
          <p:cNvPr id="33972" name="Rectangle 542"/>
          <p:cNvSpPr>
            <a:spLocks noChangeArrowheads="1"/>
          </p:cNvSpPr>
          <p:nvPr/>
        </p:nvSpPr>
        <p:spPr bwMode="auto">
          <a:xfrm>
            <a:off x="6951664" y="331152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8</a:t>
            </a:r>
            <a:endParaRPr lang="en-US" altLang="en-US" sz="1200" b="1">
              <a:latin typeface="Arial" panose="020B0604020202020204" pitchFamily="34" charset="0"/>
            </a:endParaRPr>
          </a:p>
        </p:txBody>
      </p:sp>
      <p:sp>
        <p:nvSpPr>
          <p:cNvPr id="33973" name="Rectangle 543"/>
          <p:cNvSpPr>
            <a:spLocks noChangeArrowheads="1"/>
          </p:cNvSpPr>
          <p:nvPr/>
        </p:nvSpPr>
        <p:spPr bwMode="auto">
          <a:xfrm>
            <a:off x="6913563" y="2947988"/>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10</a:t>
            </a:r>
            <a:endParaRPr lang="en-US" altLang="en-US" sz="1200" b="1">
              <a:latin typeface="Arial" panose="020B0604020202020204" pitchFamily="34" charset="0"/>
            </a:endParaRPr>
          </a:p>
        </p:txBody>
      </p:sp>
      <p:sp>
        <p:nvSpPr>
          <p:cNvPr id="33974" name="Line 550"/>
          <p:cNvSpPr>
            <a:spLocks noChangeShapeType="1"/>
          </p:cNvSpPr>
          <p:nvPr/>
        </p:nvSpPr>
        <p:spPr bwMode="auto">
          <a:xfrm>
            <a:off x="7134225" y="2763839"/>
            <a:ext cx="0" cy="22066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975" name="Text Box 553"/>
          <p:cNvSpPr txBox="1">
            <a:spLocks noChangeArrowheads="1"/>
          </p:cNvSpPr>
          <p:nvPr/>
        </p:nvSpPr>
        <p:spPr bwMode="auto">
          <a:xfrm rot="-5400000">
            <a:off x="5227638" y="3265488"/>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Species Richness</a:t>
            </a:r>
          </a:p>
        </p:txBody>
      </p:sp>
      <p:sp>
        <p:nvSpPr>
          <p:cNvPr id="184" name="TextBox 1"/>
          <p:cNvSpPr txBox="1">
            <a:spLocks noChangeArrowheads="1"/>
          </p:cNvSpPr>
          <p:nvPr/>
        </p:nvSpPr>
        <p:spPr bwMode="auto">
          <a:xfrm>
            <a:off x="1990726" y="1284289"/>
            <a:ext cx="2365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Pristine Community</a:t>
            </a:r>
          </a:p>
        </p:txBody>
      </p:sp>
      <p:sp>
        <p:nvSpPr>
          <p:cNvPr id="33977" name="TextBox 2"/>
          <p:cNvSpPr txBox="1">
            <a:spLocks noChangeArrowheads="1"/>
          </p:cNvSpPr>
          <p:nvPr/>
        </p:nvSpPr>
        <p:spPr bwMode="auto">
          <a:xfrm>
            <a:off x="6078539" y="6259513"/>
            <a:ext cx="4249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i="1">
                <a:latin typeface="Arial" panose="020B0604020202020204" pitchFamily="34" charset="0"/>
              </a:rPr>
              <a:t>Chase and Knight 2013 Ecology Letters</a:t>
            </a:r>
          </a:p>
        </p:txBody>
      </p:sp>
      <p:sp>
        <p:nvSpPr>
          <p:cNvPr id="186" name="TextBox 1"/>
          <p:cNvSpPr txBox="1">
            <a:spLocks noChangeArrowheads="1"/>
          </p:cNvSpPr>
          <p:nvPr/>
        </p:nvSpPr>
        <p:spPr bwMode="auto">
          <a:xfrm>
            <a:off x="1984376" y="1271588"/>
            <a:ext cx="2581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rgbClr val="FF0000"/>
                </a:solidFill>
                <a:latin typeface="Arial" panose="020B0604020202020204" pitchFamily="34" charset="0"/>
              </a:rPr>
              <a:t>Degraded Community</a:t>
            </a:r>
          </a:p>
        </p:txBody>
      </p:sp>
      <p:sp>
        <p:nvSpPr>
          <p:cNvPr id="33979" name="Line 530"/>
          <p:cNvSpPr>
            <a:spLocks noChangeShapeType="1"/>
          </p:cNvSpPr>
          <p:nvPr/>
        </p:nvSpPr>
        <p:spPr bwMode="auto">
          <a:xfrm rot="5400000" flipH="1" flipV="1">
            <a:off x="8584407" y="3482182"/>
            <a:ext cx="17462" cy="29559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AutoShape 532"/>
          <p:cNvSpPr>
            <a:spLocks noChangeArrowheads="1"/>
          </p:cNvSpPr>
          <p:nvPr/>
        </p:nvSpPr>
        <p:spPr bwMode="auto">
          <a:xfrm>
            <a:off x="9785351" y="2930526"/>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5" name="AutoShape 533"/>
          <p:cNvSpPr>
            <a:spLocks noChangeArrowheads="1"/>
          </p:cNvSpPr>
          <p:nvPr/>
        </p:nvSpPr>
        <p:spPr bwMode="auto">
          <a:xfrm>
            <a:off x="8567738" y="3041651"/>
            <a:ext cx="100012"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6" name="AutoShape 534"/>
          <p:cNvSpPr>
            <a:spLocks noChangeArrowheads="1"/>
          </p:cNvSpPr>
          <p:nvPr/>
        </p:nvSpPr>
        <p:spPr bwMode="auto">
          <a:xfrm>
            <a:off x="7816851" y="3308351"/>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7" name="AutoShape 535"/>
          <p:cNvSpPr>
            <a:spLocks noChangeArrowheads="1"/>
          </p:cNvSpPr>
          <p:nvPr/>
        </p:nvSpPr>
        <p:spPr bwMode="auto">
          <a:xfrm>
            <a:off x="7340601" y="3797301"/>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8" name="AutoShape 532"/>
          <p:cNvSpPr>
            <a:spLocks noChangeArrowheads="1"/>
          </p:cNvSpPr>
          <p:nvPr/>
        </p:nvSpPr>
        <p:spPr bwMode="auto">
          <a:xfrm>
            <a:off x="9798051" y="3024189"/>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199" name="AutoShape 533"/>
          <p:cNvSpPr>
            <a:spLocks noChangeArrowheads="1"/>
          </p:cNvSpPr>
          <p:nvPr/>
        </p:nvSpPr>
        <p:spPr bwMode="auto">
          <a:xfrm>
            <a:off x="8594726" y="3233739"/>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0" name="AutoShape 534"/>
          <p:cNvSpPr>
            <a:spLocks noChangeArrowheads="1"/>
          </p:cNvSpPr>
          <p:nvPr/>
        </p:nvSpPr>
        <p:spPr bwMode="auto">
          <a:xfrm>
            <a:off x="7831138" y="3611564"/>
            <a:ext cx="100012"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1" name="AutoShape 535"/>
          <p:cNvSpPr>
            <a:spLocks noChangeArrowheads="1"/>
          </p:cNvSpPr>
          <p:nvPr/>
        </p:nvSpPr>
        <p:spPr bwMode="auto">
          <a:xfrm>
            <a:off x="7369176" y="4187826"/>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4" name="Left Brace 203"/>
          <p:cNvSpPr/>
          <p:nvPr/>
        </p:nvSpPr>
        <p:spPr>
          <a:xfrm>
            <a:off x="7262814" y="3889375"/>
            <a:ext cx="46037" cy="463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05" name="TextBox 204"/>
          <p:cNvSpPr txBox="1">
            <a:spLocks noChangeArrowheads="1"/>
          </p:cNvSpPr>
          <p:nvPr/>
        </p:nvSpPr>
        <p:spPr bwMode="auto">
          <a:xfrm>
            <a:off x="7440614" y="2124075"/>
            <a:ext cx="139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Large effect</a:t>
            </a:r>
          </a:p>
        </p:txBody>
      </p:sp>
      <p:cxnSp>
        <p:nvCxnSpPr>
          <p:cNvPr id="206" name="Straight Arrow Connector 205"/>
          <p:cNvCxnSpPr/>
          <p:nvPr/>
        </p:nvCxnSpPr>
        <p:spPr>
          <a:xfrm flipH="1">
            <a:off x="7262814" y="2455863"/>
            <a:ext cx="554037" cy="1327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a:off x="9952038" y="2381250"/>
            <a:ext cx="131762" cy="382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8" name="Right Brace 207"/>
          <p:cNvSpPr/>
          <p:nvPr/>
        </p:nvSpPr>
        <p:spPr>
          <a:xfrm>
            <a:off x="9937750" y="2849563"/>
            <a:ext cx="185738" cy="284162"/>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09" name="TextBox 208"/>
          <p:cNvSpPr txBox="1">
            <a:spLocks noChangeArrowheads="1"/>
          </p:cNvSpPr>
          <p:nvPr/>
        </p:nvSpPr>
        <p:spPr bwMode="auto">
          <a:xfrm>
            <a:off x="9129714" y="1919288"/>
            <a:ext cx="1411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Small Effect</a:t>
            </a:r>
          </a:p>
        </p:txBody>
      </p:sp>
      <p:sp>
        <p:nvSpPr>
          <p:cNvPr id="33994" name="TextBox 1"/>
          <p:cNvSpPr txBox="1">
            <a:spLocks noChangeArrowheads="1"/>
          </p:cNvSpPr>
          <p:nvPr/>
        </p:nvSpPr>
        <p:spPr bwMode="auto">
          <a:xfrm>
            <a:off x="7062983" y="4986341"/>
            <a:ext cx="32095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0     30	60       90	120     150	180</a:t>
            </a:r>
          </a:p>
        </p:txBody>
      </p:sp>
      <p:sp>
        <p:nvSpPr>
          <p:cNvPr id="24" name="Freeform 23"/>
          <p:cNvSpPr/>
          <p:nvPr/>
        </p:nvSpPr>
        <p:spPr>
          <a:xfrm>
            <a:off x="7181850" y="3071813"/>
            <a:ext cx="2705100" cy="1549400"/>
          </a:xfrm>
          <a:custGeom>
            <a:avLst/>
            <a:gdLst>
              <a:gd name="connsiteX0" fmla="*/ 0 w 2706624"/>
              <a:gd name="connsiteY0" fmla="*/ 1548384 h 1548384"/>
              <a:gd name="connsiteX1" fmla="*/ 292608 w 2706624"/>
              <a:gd name="connsiteY1" fmla="*/ 1072896 h 1548384"/>
              <a:gd name="connsiteX2" fmla="*/ 755904 w 2706624"/>
              <a:gd name="connsiteY2" fmla="*/ 512064 h 1548384"/>
              <a:gd name="connsiteX3" fmla="*/ 1536192 w 2706624"/>
              <a:gd name="connsiteY3" fmla="*/ 182880 h 1548384"/>
              <a:gd name="connsiteX4" fmla="*/ 2706624 w 2706624"/>
              <a:gd name="connsiteY4" fmla="*/ 0 h 154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24" h="1548384">
                <a:moveTo>
                  <a:pt x="0" y="1548384"/>
                </a:moveTo>
                <a:cubicBezTo>
                  <a:pt x="83312" y="1397000"/>
                  <a:pt x="166624" y="1245616"/>
                  <a:pt x="292608" y="1072896"/>
                </a:cubicBezTo>
                <a:cubicBezTo>
                  <a:pt x="418592" y="900176"/>
                  <a:pt x="548640" y="660400"/>
                  <a:pt x="755904" y="512064"/>
                </a:cubicBezTo>
                <a:cubicBezTo>
                  <a:pt x="963168" y="363728"/>
                  <a:pt x="1211072" y="268224"/>
                  <a:pt x="1536192" y="182880"/>
                </a:cubicBezTo>
                <a:cubicBezTo>
                  <a:pt x="1861312" y="97536"/>
                  <a:pt x="2283968" y="48768"/>
                  <a:pt x="2706624" y="0"/>
                </a:cubicBezTo>
              </a:path>
            </a:pathLst>
          </a:custGeom>
          <a:noFill/>
          <a:ln w="28575"/>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5" name="Freeform 24"/>
          <p:cNvSpPr/>
          <p:nvPr/>
        </p:nvSpPr>
        <p:spPr>
          <a:xfrm>
            <a:off x="7169150" y="3017838"/>
            <a:ext cx="2706688" cy="1116012"/>
          </a:xfrm>
          <a:custGeom>
            <a:avLst/>
            <a:gdLst>
              <a:gd name="connsiteX0" fmla="*/ 0 w 2706624"/>
              <a:gd name="connsiteY0" fmla="*/ 1170432 h 1170432"/>
              <a:gd name="connsiteX1" fmla="*/ 207264 w 2706624"/>
              <a:gd name="connsiteY1" fmla="*/ 877824 h 1170432"/>
              <a:gd name="connsiteX2" fmla="*/ 743712 w 2706624"/>
              <a:gd name="connsiteY2" fmla="*/ 280416 h 1170432"/>
              <a:gd name="connsiteX3" fmla="*/ 1536192 w 2706624"/>
              <a:gd name="connsiteY3" fmla="*/ 73152 h 1170432"/>
              <a:gd name="connsiteX4" fmla="*/ 2706624 w 2706624"/>
              <a:gd name="connsiteY4" fmla="*/ 0 h 1170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24" h="1170432">
                <a:moveTo>
                  <a:pt x="0" y="1170432"/>
                </a:moveTo>
                <a:cubicBezTo>
                  <a:pt x="41656" y="1098296"/>
                  <a:pt x="83312" y="1026160"/>
                  <a:pt x="207264" y="877824"/>
                </a:cubicBezTo>
                <a:cubicBezTo>
                  <a:pt x="331216" y="729488"/>
                  <a:pt x="522224" y="414528"/>
                  <a:pt x="743712" y="280416"/>
                </a:cubicBezTo>
                <a:cubicBezTo>
                  <a:pt x="965200" y="146304"/>
                  <a:pt x="1209040" y="119888"/>
                  <a:pt x="1536192" y="73152"/>
                </a:cubicBezTo>
                <a:cubicBezTo>
                  <a:pt x="1863344" y="26416"/>
                  <a:pt x="2284984" y="13208"/>
                  <a:pt x="2706624" y="0"/>
                </a:cubicBezTo>
              </a:path>
            </a:pathLst>
          </a:cu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997" name="Text Box 553"/>
          <p:cNvSpPr txBox="1">
            <a:spLocks noChangeArrowheads="1"/>
          </p:cNvSpPr>
          <p:nvPr/>
        </p:nvSpPr>
        <p:spPr bwMode="auto">
          <a:xfrm>
            <a:off x="7597775" y="5373688"/>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Area Sampled</a:t>
            </a:r>
          </a:p>
        </p:txBody>
      </p:sp>
    </p:spTree>
    <p:extLst>
      <p:ext uri="{BB962C8B-B14F-4D97-AF65-F5344CB8AC3E}">
        <p14:creationId xmlns:p14="http://schemas.microsoft.com/office/powerpoint/2010/main" val="3968309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xit" presetSubtype="0" fill="hold" grpId="0" nodeType="clickEffect">
                                  <p:stCondLst>
                                    <p:cond delay="0"/>
                                  </p:stCondLst>
                                  <p:childTnLst>
                                    <p:animEffect transition="out" filter="fade">
                                      <p:cBhvr>
                                        <p:cTn id="32" dur="500"/>
                                        <p:tgtEl>
                                          <p:spTgt spid="87"/>
                                        </p:tgtEl>
                                      </p:cBhvr>
                                    </p:animEffect>
                                    <p:set>
                                      <p:cBhvr>
                                        <p:cTn id="33" dur="1" fill="hold">
                                          <p:stCondLst>
                                            <p:cond delay="499"/>
                                          </p:stCondLst>
                                        </p:cTn>
                                        <p:tgtEl>
                                          <p:spTgt spid="87"/>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17"/>
                                        </p:tgtEl>
                                      </p:cBhvr>
                                    </p:animEffect>
                                    <p:set>
                                      <p:cBhvr>
                                        <p:cTn id="39" dur="1" fill="hold">
                                          <p:stCondLst>
                                            <p:cond delay="499"/>
                                          </p:stCondLst>
                                        </p:cTn>
                                        <p:tgtEl>
                                          <p:spTgt spid="11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12"/>
                                        </p:tgtEl>
                                      </p:cBhvr>
                                    </p:animEffect>
                                    <p:set>
                                      <p:cBhvr>
                                        <p:cTn id="42" dur="1" fill="hold">
                                          <p:stCondLst>
                                            <p:cond delay="499"/>
                                          </p:stCondLst>
                                        </p:cTn>
                                        <p:tgtEl>
                                          <p:spTgt spid="1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4"/>
                                        </p:tgtEl>
                                      </p:cBhvr>
                                    </p:animEffect>
                                    <p:set>
                                      <p:cBhvr>
                                        <p:cTn id="45" dur="1" fill="hold">
                                          <p:stCondLst>
                                            <p:cond delay="499"/>
                                          </p:stCondLst>
                                        </p:cTn>
                                        <p:tgtEl>
                                          <p:spTgt spid="8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09"/>
                                        </p:tgtEl>
                                      </p:cBhvr>
                                    </p:animEffect>
                                    <p:set>
                                      <p:cBhvr>
                                        <p:cTn id="48" dur="1" fill="hold">
                                          <p:stCondLst>
                                            <p:cond delay="499"/>
                                          </p:stCondLst>
                                        </p:cTn>
                                        <p:tgtEl>
                                          <p:spTgt spid="109"/>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18"/>
                                        </p:tgtEl>
                                      </p:cBhvr>
                                    </p:animEffect>
                                    <p:set>
                                      <p:cBhvr>
                                        <p:cTn id="51" dur="1" fill="hold">
                                          <p:stCondLst>
                                            <p:cond delay="499"/>
                                          </p:stCondLst>
                                        </p:cTn>
                                        <p:tgtEl>
                                          <p:spTgt spid="118"/>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34"/>
                                        </p:tgtEl>
                                      </p:cBhvr>
                                    </p:animEffect>
                                    <p:set>
                                      <p:cBhvr>
                                        <p:cTn id="60" dur="1" fill="hold">
                                          <p:stCondLst>
                                            <p:cond delay="499"/>
                                          </p:stCondLst>
                                        </p:cTn>
                                        <p:tgtEl>
                                          <p:spTgt spid="134"/>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73"/>
                                        </p:tgtEl>
                                      </p:cBhvr>
                                    </p:animEffect>
                                    <p:set>
                                      <p:cBhvr>
                                        <p:cTn id="63" dur="1" fill="hold">
                                          <p:stCondLst>
                                            <p:cond delay="499"/>
                                          </p:stCondLst>
                                        </p:cTn>
                                        <p:tgtEl>
                                          <p:spTgt spid="73"/>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138"/>
                                        </p:tgtEl>
                                      </p:cBhvr>
                                    </p:animEffect>
                                    <p:set>
                                      <p:cBhvr>
                                        <p:cTn id="66" dur="1" fill="hold">
                                          <p:stCondLst>
                                            <p:cond delay="499"/>
                                          </p:stCondLst>
                                        </p:cTn>
                                        <p:tgtEl>
                                          <p:spTgt spid="138"/>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75"/>
                                        </p:tgtEl>
                                      </p:cBhvr>
                                    </p:animEffect>
                                    <p:set>
                                      <p:cBhvr>
                                        <p:cTn id="69" dur="1" fill="hold">
                                          <p:stCondLst>
                                            <p:cond delay="499"/>
                                          </p:stCondLst>
                                        </p:cTn>
                                        <p:tgtEl>
                                          <p:spTgt spid="75"/>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68"/>
                                        </p:tgtEl>
                                      </p:cBhvr>
                                    </p:animEffect>
                                    <p:set>
                                      <p:cBhvr>
                                        <p:cTn id="72" dur="1" fill="hold">
                                          <p:stCondLst>
                                            <p:cond delay="499"/>
                                          </p:stCondLst>
                                        </p:cTn>
                                        <p:tgtEl>
                                          <p:spTgt spid="68"/>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37"/>
                                        </p:tgtEl>
                                      </p:cBhvr>
                                    </p:animEffect>
                                    <p:set>
                                      <p:cBhvr>
                                        <p:cTn id="81" dur="1" fill="hold">
                                          <p:stCondLst>
                                            <p:cond delay="499"/>
                                          </p:stCondLst>
                                        </p:cTn>
                                        <p:tgtEl>
                                          <p:spTgt spid="3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139"/>
                                        </p:tgtEl>
                                      </p:cBhvr>
                                    </p:animEffect>
                                    <p:set>
                                      <p:cBhvr>
                                        <p:cTn id="84" dur="1" fill="hold">
                                          <p:stCondLst>
                                            <p:cond delay="499"/>
                                          </p:stCondLst>
                                        </p:cTn>
                                        <p:tgtEl>
                                          <p:spTgt spid="139"/>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82"/>
                                        </p:tgtEl>
                                      </p:cBhvr>
                                    </p:animEffect>
                                    <p:set>
                                      <p:cBhvr>
                                        <p:cTn id="87" dur="1" fill="hold">
                                          <p:stCondLst>
                                            <p:cond delay="499"/>
                                          </p:stCondLst>
                                        </p:cTn>
                                        <p:tgtEl>
                                          <p:spTgt spid="82"/>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107"/>
                                        </p:tgtEl>
                                      </p:cBhvr>
                                    </p:animEffect>
                                    <p:set>
                                      <p:cBhvr>
                                        <p:cTn id="90" dur="1" fill="hold">
                                          <p:stCondLst>
                                            <p:cond delay="499"/>
                                          </p:stCondLst>
                                        </p:cTn>
                                        <p:tgtEl>
                                          <p:spTgt spid="107"/>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119"/>
                                        </p:tgtEl>
                                      </p:cBhvr>
                                    </p:animEffect>
                                    <p:set>
                                      <p:cBhvr>
                                        <p:cTn id="93" dur="1" fill="hold">
                                          <p:stCondLst>
                                            <p:cond delay="499"/>
                                          </p:stCondLst>
                                        </p:cTn>
                                        <p:tgtEl>
                                          <p:spTgt spid="119"/>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3"/>
                                        </p:tgtEl>
                                      </p:cBhvr>
                                    </p:animEffect>
                                    <p:set>
                                      <p:cBhvr>
                                        <p:cTn id="96" dur="1" fill="hold">
                                          <p:stCondLst>
                                            <p:cond delay="499"/>
                                          </p:stCondLst>
                                        </p:cTn>
                                        <p:tgtEl>
                                          <p:spTgt spid="3"/>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137"/>
                                        </p:tgtEl>
                                      </p:cBhvr>
                                    </p:animEffect>
                                    <p:set>
                                      <p:cBhvr>
                                        <p:cTn id="99" dur="1" fill="hold">
                                          <p:stCondLst>
                                            <p:cond delay="499"/>
                                          </p:stCondLst>
                                        </p:cTn>
                                        <p:tgtEl>
                                          <p:spTgt spid="137"/>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4"/>
                                        </p:tgtEl>
                                      </p:cBhvr>
                                    </p:animEffect>
                                    <p:set>
                                      <p:cBhvr>
                                        <p:cTn id="102" dur="1" fill="hold">
                                          <p:stCondLst>
                                            <p:cond delay="499"/>
                                          </p:stCondLst>
                                        </p:cTn>
                                        <p:tgtEl>
                                          <p:spTgt spid="4"/>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33"/>
                                        </p:tgtEl>
                                      </p:cBhvr>
                                    </p:animEffect>
                                    <p:set>
                                      <p:cBhvr>
                                        <p:cTn id="105" dur="1" fill="hold">
                                          <p:stCondLst>
                                            <p:cond delay="499"/>
                                          </p:stCondLst>
                                        </p:cTn>
                                        <p:tgtEl>
                                          <p:spTgt spid="33"/>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70"/>
                                        </p:tgtEl>
                                      </p:cBhvr>
                                    </p:animEffect>
                                    <p:set>
                                      <p:cBhvr>
                                        <p:cTn id="108" dur="1" fill="hold">
                                          <p:stCondLst>
                                            <p:cond delay="499"/>
                                          </p:stCondLst>
                                        </p:cTn>
                                        <p:tgtEl>
                                          <p:spTgt spid="70"/>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35"/>
                                        </p:tgtEl>
                                      </p:cBhvr>
                                    </p:animEffect>
                                    <p:set>
                                      <p:cBhvr>
                                        <p:cTn id="111" dur="1" fill="hold">
                                          <p:stCondLst>
                                            <p:cond delay="499"/>
                                          </p:stCondLst>
                                        </p:cTn>
                                        <p:tgtEl>
                                          <p:spTgt spid="35"/>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124"/>
                                        </p:tgtEl>
                                      </p:cBhvr>
                                    </p:animEffect>
                                    <p:set>
                                      <p:cBhvr>
                                        <p:cTn id="114" dur="1" fill="hold">
                                          <p:stCondLst>
                                            <p:cond delay="499"/>
                                          </p:stCondLst>
                                        </p:cTn>
                                        <p:tgtEl>
                                          <p:spTgt spid="124"/>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98"/>
                                        </p:tgtEl>
                                      </p:cBhvr>
                                    </p:animEffect>
                                    <p:set>
                                      <p:cBhvr>
                                        <p:cTn id="117" dur="1" fill="hold">
                                          <p:stCondLst>
                                            <p:cond delay="499"/>
                                          </p:stCondLst>
                                        </p:cTn>
                                        <p:tgtEl>
                                          <p:spTgt spid="98"/>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170"/>
                                        </p:tgtEl>
                                      </p:cBhvr>
                                    </p:animEffect>
                                    <p:set>
                                      <p:cBhvr>
                                        <p:cTn id="120" dur="1" fill="hold">
                                          <p:stCondLst>
                                            <p:cond delay="499"/>
                                          </p:stCondLst>
                                        </p:cTn>
                                        <p:tgtEl>
                                          <p:spTgt spid="170"/>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123"/>
                                        </p:tgtEl>
                                      </p:cBhvr>
                                    </p:animEffect>
                                    <p:set>
                                      <p:cBhvr>
                                        <p:cTn id="123" dur="1" fill="hold">
                                          <p:stCondLst>
                                            <p:cond delay="499"/>
                                          </p:stCondLst>
                                        </p:cTn>
                                        <p:tgtEl>
                                          <p:spTgt spid="123"/>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101"/>
                                        </p:tgtEl>
                                      </p:cBhvr>
                                    </p:animEffect>
                                    <p:set>
                                      <p:cBhvr>
                                        <p:cTn id="126" dur="1" fill="hold">
                                          <p:stCondLst>
                                            <p:cond delay="499"/>
                                          </p:stCondLst>
                                        </p:cTn>
                                        <p:tgtEl>
                                          <p:spTgt spid="101"/>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128"/>
                                        </p:tgtEl>
                                      </p:cBhvr>
                                    </p:animEffect>
                                    <p:set>
                                      <p:cBhvr>
                                        <p:cTn id="129" dur="1" fill="hold">
                                          <p:stCondLst>
                                            <p:cond delay="499"/>
                                          </p:stCondLst>
                                        </p:cTn>
                                        <p:tgtEl>
                                          <p:spTgt spid="128"/>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125"/>
                                        </p:tgtEl>
                                      </p:cBhvr>
                                    </p:animEffect>
                                    <p:set>
                                      <p:cBhvr>
                                        <p:cTn id="132" dur="1" fill="hold">
                                          <p:stCondLst>
                                            <p:cond delay="499"/>
                                          </p:stCondLst>
                                        </p:cTn>
                                        <p:tgtEl>
                                          <p:spTgt spid="125"/>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500"/>
                                        <p:tgtEl>
                                          <p:spTgt spid="164"/>
                                        </p:tgtEl>
                                      </p:cBhvr>
                                    </p:animEffect>
                                    <p:set>
                                      <p:cBhvr>
                                        <p:cTn id="135" dur="1" fill="hold">
                                          <p:stCondLst>
                                            <p:cond delay="499"/>
                                          </p:stCondLst>
                                        </p:cTn>
                                        <p:tgtEl>
                                          <p:spTgt spid="164"/>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122"/>
                                        </p:tgtEl>
                                      </p:cBhvr>
                                    </p:animEffect>
                                    <p:set>
                                      <p:cBhvr>
                                        <p:cTn id="138" dur="1" fill="hold">
                                          <p:stCondLst>
                                            <p:cond delay="499"/>
                                          </p:stCondLst>
                                        </p:cTn>
                                        <p:tgtEl>
                                          <p:spTgt spid="122"/>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500"/>
                                        <p:tgtEl>
                                          <p:spTgt spid="160"/>
                                        </p:tgtEl>
                                      </p:cBhvr>
                                    </p:animEffect>
                                    <p:set>
                                      <p:cBhvr>
                                        <p:cTn id="141" dur="1" fill="hold">
                                          <p:stCondLst>
                                            <p:cond delay="499"/>
                                          </p:stCondLst>
                                        </p:cTn>
                                        <p:tgtEl>
                                          <p:spTgt spid="160"/>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104"/>
                                        </p:tgtEl>
                                      </p:cBhvr>
                                    </p:animEffect>
                                    <p:set>
                                      <p:cBhvr>
                                        <p:cTn id="144" dur="1" fill="hold">
                                          <p:stCondLst>
                                            <p:cond delay="499"/>
                                          </p:stCondLst>
                                        </p:cTn>
                                        <p:tgtEl>
                                          <p:spTgt spid="104"/>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129"/>
                                        </p:tgtEl>
                                      </p:cBhvr>
                                    </p:animEffect>
                                    <p:set>
                                      <p:cBhvr>
                                        <p:cTn id="147" dur="1" fill="hold">
                                          <p:stCondLst>
                                            <p:cond delay="499"/>
                                          </p:stCondLst>
                                        </p:cTn>
                                        <p:tgtEl>
                                          <p:spTgt spid="129"/>
                                        </p:tgtEl>
                                        <p:attrNameLst>
                                          <p:attrName>style.visibility</p:attrName>
                                        </p:attrNameLst>
                                      </p:cBhvr>
                                      <p:to>
                                        <p:strVal val="hidden"/>
                                      </p:to>
                                    </p:set>
                                  </p:childTnLst>
                                </p:cTn>
                              </p:par>
                              <p:par>
                                <p:cTn id="148" presetID="10" presetClass="exit" presetSubtype="0" fill="hold" grpId="0" nodeType="withEffect">
                                  <p:stCondLst>
                                    <p:cond delay="0"/>
                                  </p:stCondLst>
                                  <p:childTnLst>
                                    <p:animEffect transition="out" filter="fade">
                                      <p:cBhvr>
                                        <p:cTn id="149" dur="500"/>
                                        <p:tgtEl>
                                          <p:spTgt spid="165"/>
                                        </p:tgtEl>
                                      </p:cBhvr>
                                    </p:animEffect>
                                    <p:set>
                                      <p:cBhvr>
                                        <p:cTn id="150" dur="1" fill="hold">
                                          <p:stCondLst>
                                            <p:cond delay="499"/>
                                          </p:stCondLst>
                                        </p:cTn>
                                        <p:tgtEl>
                                          <p:spTgt spid="165"/>
                                        </p:tgtEl>
                                        <p:attrNameLst>
                                          <p:attrName>style.visibility</p:attrName>
                                        </p:attrNameLst>
                                      </p:cBhvr>
                                      <p:to>
                                        <p:strVal val="hidden"/>
                                      </p:to>
                                    </p:set>
                                  </p:childTnLst>
                                </p:cTn>
                              </p:par>
                              <p:par>
                                <p:cTn id="151" presetID="10" presetClass="exit" presetSubtype="0" fill="hold" grpId="0" nodeType="withEffect">
                                  <p:stCondLst>
                                    <p:cond delay="0"/>
                                  </p:stCondLst>
                                  <p:childTnLst>
                                    <p:animEffect transition="out" filter="fade">
                                      <p:cBhvr>
                                        <p:cTn id="152" dur="500"/>
                                        <p:tgtEl>
                                          <p:spTgt spid="105"/>
                                        </p:tgtEl>
                                      </p:cBhvr>
                                    </p:animEffect>
                                    <p:set>
                                      <p:cBhvr>
                                        <p:cTn id="153" dur="1" fill="hold">
                                          <p:stCondLst>
                                            <p:cond delay="499"/>
                                          </p:stCondLst>
                                        </p:cTn>
                                        <p:tgtEl>
                                          <p:spTgt spid="105"/>
                                        </p:tgtEl>
                                        <p:attrNameLst>
                                          <p:attrName>style.visibility</p:attrName>
                                        </p:attrNameLst>
                                      </p:cBhvr>
                                      <p:to>
                                        <p:strVal val="hidden"/>
                                      </p:to>
                                    </p:set>
                                  </p:childTnLst>
                                </p:cTn>
                              </p:par>
                              <p:par>
                                <p:cTn id="154" presetID="10" presetClass="exit" presetSubtype="0" fill="hold" grpId="0" nodeType="withEffect">
                                  <p:stCondLst>
                                    <p:cond delay="0"/>
                                  </p:stCondLst>
                                  <p:childTnLst>
                                    <p:animEffect transition="out" filter="fade">
                                      <p:cBhvr>
                                        <p:cTn id="155" dur="500"/>
                                        <p:tgtEl>
                                          <p:spTgt spid="81"/>
                                        </p:tgtEl>
                                      </p:cBhvr>
                                    </p:animEffect>
                                    <p:set>
                                      <p:cBhvr>
                                        <p:cTn id="156" dur="1" fill="hold">
                                          <p:stCondLst>
                                            <p:cond delay="499"/>
                                          </p:stCondLst>
                                        </p:cTn>
                                        <p:tgtEl>
                                          <p:spTgt spid="81"/>
                                        </p:tgtEl>
                                        <p:attrNameLst>
                                          <p:attrName>style.visibility</p:attrName>
                                        </p:attrNameLst>
                                      </p:cBhvr>
                                      <p:to>
                                        <p:strVal val="hidden"/>
                                      </p:to>
                                    </p:set>
                                  </p:childTnLst>
                                </p:cTn>
                              </p:par>
                              <p:par>
                                <p:cTn id="157" presetID="10" presetClass="exit" presetSubtype="0" fill="hold" grpId="0" nodeType="withEffect">
                                  <p:stCondLst>
                                    <p:cond delay="0"/>
                                  </p:stCondLst>
                                  <p:childTnLst>
                                    <p:animEffect transition="out" filter="fade">
                                      <p:cBhvr>
                                        <p:cTn id="158" dur="500"/>
                                        <p:tgtEl>
                                          <p:spTgt spid="88"/>
                                        </p:tgtEl>
                                      </p:cBhvr>
                                    </p:animEffect>
                                    <p:set>
                                      <p:cBhvr>
                                        <p:cTn id="159" dur="1" fill="hold">
                                          <p:stCondLst>
                                            <p:cond delay="499"/>
                                          </p:stCondLst>
                                        </p:cTn>
                                        <p:tgtEl>
                                          <p:spTgt spid="88"/>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113"/>
                                        </p:tgtEl>
                                      </p:cBhvr>
                                    </p:animEffect>
                                    <p:set>
                                      <p:cBhvr>
                                        <p:cTn id="162" dur="1" fill="hold">
                                          <p:stCondLst>
                                            <p:cond delay="499"/>
                                          </p:stCondLst>
                                        </p:cTn>
                                        <p:tgtEl>
                                          <p:spTgt spid="113"/>
                                        </p:tgtEl>
                                        <p:attrNameLst>
                                          <p:attrName>style.visibility</p:attrName>
                                        </p:attrNameLst>
                                      </p:cBhvr>
                                      <p:to>
                                        <p:strVal val="hidden"/>
                                      </p:to>
                                    </p:set>
                                  </p:childTnLst>
                                </p:cTn>
                              </p:par>
                              <p:par>
                                <p:cTn id="163" presetID="10" presetClass="exit" presetSubtype="0" fill="hold" grpId="0" nodeType="withEffect">
                                  <p:stCondLst>
                                    <p:cond delay="0"/>
                                  </p:stCondLst>
                                  <p:childTnLst>
                                    <p:animEffect transition="out" filter="fade">
                                      <p:cBhvr>
                                        <p:cTn id="164" dur="500"/>
                                        <p:tgtEl>
                                          <p:spTgt spid="116"/>
                                        </p:tgtEl>
                                      </p:cBhvr>
                                    </p:animEffect>
                                    <p:set>
                                      <p:cBhvr>
                                        <p:cTn id="165" dur="1" fill="hold">
                                          <p:stCondLst>
                                            <p:cond delay="499"/>
                                          </p:stCondLst>
                                        </p:cTn>
                                        <p:tgtEl>
                                          <p:spTgt spid="116"/>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5"/>
                                        </p:tgtEl>
                                      </p:cBhvr>
                                    </p:animEffect>
                                    <p:set>
                                      <p:cBhvr>
                                        <p:cTn id="168" dur="1" fill="hold">
                                          <p:stCondLst>
                                            <p:cond delay="499"/>
                                          </p:stCondLst>
                                        </p:cTn>
                                        <p:tgtEl>
                                          <p:spTgt spid="5"/>
                                        </p:tgtEl>
                                        <p:attrNameLst>
                                          <p:attrName>style.visibility</p:attrName>
                                        </p:attrNameLst>
                                      </p:cBhvr>
                                      <p:to>
                                        <p:strVal val="hidden"/>
                                      </p:to>
                                    </p:set>
                                  </p:childTnLst>
                                </p:cTn>
                              </p:par>
                              <p:par>
                                <p:cTn id="169" presetID="10" presetClass="exit" presetSubtype="0" fill="hold" grpId="0" nodeType="withEffect">
                                  <p:stCondLst>
                                    <p:cond delay="0"/>
                                  </p:stCondLst>
                                  <p:childTnLst>
                                    <p:animEffect transition="out" filter="fade">
                                      <p:cBhvr>
                                        <p:cTn id="170" dur="500"/>
                                        <p:tgtEl>
                                          <p:spTgt spid="13"/>
                                        </p:tgtEl>
                                      </p:cBhvr>
                                    </p:animEffect>
                                    <p:set>
                                      <p:cBhvr>
                                        <p:cTn id="171" dur="1" fill="hold">
                                          <p:stCondLst>
                                            <p:cond delay="499"/>
                                          </p:stCondLst>
                                        </p:cTn>
                                        <p:tgtEl>
                                          <p:spTgt spid="13"/>
                                        </p:tgtEl>
                                        <p:attrNameLst>
                                          <p:attrName>style.visibility</p:attrName>
                                        </p:attrNameLst>
                                      </p:cBhvr>
                                      <p:to>
                                        <p:strVal val="hidden"/>
                                      </p:to>
                                    </p:set>
                                  </p:childTnLst>
                                </p:cTn>
                              </p:par>
                              <p:par>
                                <p:cTn id="172" presetID="10" presetClass="exit" presetSubtype="0" fill="hold" grpId="0" nodeType="withEffect">
                                  <p:stCondLst>
                                    <p:cond delay="0"/>
                                  </p:stCondLst>
                                  <p:childTnLst>
                                    <p:animEffect transition="out" filter="fade">
                                      <p:cBhvr>
                                        <p:cTn id="173" dur="500"/>
                                        <p:tgtEl>
                                          <p:spTgt spid="115"/>
                                        </p:tgtEl>
                                      </p:cBhvr>
                                    </p:animEffect>
                                    <p:set>
                                      <p:cBhvr>
                                        <p:cTn id="174" dur="1" fill="hold">
                                          <p:stCondLst>
                                            <p:cond delay="499"/>
                                          </p:stCondLst>
                                        </p:cTn>
                                        <p:tgtEl>
                                          <p:spTgt spid="115"/>
                                        </p:tgtEl>
                                        <p:attrNameLst>
                                          <p:attrName>style.visibility</p:attrName>
                                        </p:attrNameLst>
                                      </p:cBhvr>
                                      <p:to>
                                        <p:strVal val="hidden"/>
                                      </p:to>
                                    </p:set>
                                  </p:childTnLst>
                                </p:cTn>
                              </p:par>
                              <p:par>
                                <p:cTn id="175" presetID="10" presetClass="exit" presetSubtype="0" fill="hold" grpId="0" nodeType="withEffect">
                                  <p:stCondLst>
                                    <p:cond delay="0"/>
                                  </p:stCondLst>
                                  <p:childTnLst>
                                    <p:animEffect transition="out" filter="fade">
                                      <p:cBhvr>
                                        <p:cTn id="176" dur="500"/>
                                        <p:tgtEl>
                                          <p:spTgt spid="144"/>
                                        </p:tgtEl>
                                      </p:cBhvr>
                                    </p:animEffect>
                                    <p:set>
                                      <p:cBhvr>
                                        <p:cTn id="177" dur="1" fill="hold">
                                          <p:stCondLst>
                                            <p:cond delay="499"/>
                                          </p:stCondLst>
                                        </p:cTn>
                                        <p:tgtEl>
                                          <p:spTgt spid="144"/>
                                        </p:tgtEl>
                                        <p:attrNameLst>
                                          <p:attrName>style.visibility</p:attrName>
                                        </p:attrNameLst>
                                      </p:cBhvr>
                                      <p:to>
                                        <p:strVal val="hidden"/>
                                      </p:to>
                                    </p:set>
                                  </p:childTnLst>
                                </p:cTn>
                              </p:par>
                              <p:par>
                                <p:cTn id="178" presetID="10" presetClass="exit" presetSubtype="0" fill="hold" grpId="0" nodeType="withEffect">
                                  <p:stCondLst>
                                    <p:cond delay="0"/>
                                  </p:stCondLst>
                                  <p:childTnLst>
                                    <p:animEffect transition="out" filter="fade">
                                      <p:cBhvr>
                                        <p:cTn id="179" dur="500"/>
                                        <p:tgtEl>
                                          <p:spTgt spid="145"/>
                                        </p:tgtEl>
                                      </p:cBhvr>
                                    </p:animEffect>
                                    <p:set>
                                      <p:cBhvr>
                                        <p:cTn id="180" dur="1" fill="hold">
                                          <p:stCondLst>
                                            <p:cond delay="499"/>
                                          </p:stCondLst>
                                        </p:cTn>
                                        <p:tgtEl>
                                          <p:spTgt spid="145"/>
                                        </p:tgtEl>
                                        <p:attrNameLst>
                                          <p:attrName>style.visibility</p:attrName>
                                        </p:attrNameLst>
                                      </p:cBhvr>
                                      <p:to>
                                        <p:strVal val="hidden"/>
                                      </p:to>
                                    </p:set>
                                  </p:childTnLst>
                                </p:cTn>
                              </p:par>
                              <p:par>
                                <p:cTn id="181" presetID="10" presetClass="exit" presetSubtype="0" fill="hold" grpId="0" nodeType="withEffect">
                                  <p:stCondLst>
                                    <p:cond delay="0"/>
                                  </p:stCondLst>
                                  <p:childTnLst>
                                    <p:animEffect transition="out" filter="fade">
                                      <p:cBhvr>
                                        <p:cTn id="182" dur="500"/>
                                        <p:tgtEl>
                                          <p:spTgt spid="133"/>
                                        </p:tgtEl>
                                      </p:cBhvr>
                                    </p:animEffect>
                                    <p:set>
                                      <p:cBhvr>
                                        <p:cTn id="183" dur="1" fill="hold">
                                          <p:stCondLst>
                                            <p:cond delay="499"/>
                                          </p:stCondLst>
                                        </p:cTn>
                                        <p:tgtEl>
                                          <p:spTgt spid="133"/>
                                        </p:tgtEl>
                                        <p:attrNameLst>
                                          <p:attrName>style.visibility</p:attrName>
                                        </p:attrNameLst>
                                      </p:cBhvr>
                                      <p:to>
                                        <p:strVal val="hidden"/>
                                      </p:to>
                                    </p:set>
                                  </p:childTnLst>
                                </p:cTn>
                              </p:par>
                              <p:par>
                                <p:cTn id="184" presetID="10" presetClass="exit" presetSubtype="0" fill="hold" grpId="0" nodeType="withEffect">
                                  <p:stCondLst>
                                    <p:cond delay="0"/>
                                  </p:stCondLst>
                                  <p:childTnLst>
                                    <p:animEffect transition="out" filter="fade">
                                      <p:cBhvr>
                                        <p:cTn id="185" dur="500"/>
                                        <p:tgtEl>
                                          <p:spTgt spid="80"/>
                                        </p:tgtEl>
                                      </p:cBhvr>
                                    </p:animEffect>
                                    <p:set>
                                      <p:cBhvr>
                                        <p:cTn id="186" dur="1" fill="hold">
                                          <p:stCondLst>
                                            <p:cond delay="499"/>
                                          </p:stCondLst>
                                        </p:cTn>
                                        <p:tgtEl>
                                          <p:spTgt spid="80"/>
                                        </p:tgtEl>
                                        <p:attrNameLst>
                                          <p:attrName>style.visibility</p:attrName>
                                        </p:attrNameLst>
                                      </p:cBhvr>
                                      <p:to>
                                        <p:strVal val="hidden"/>
                                      </p:to>
                                    </p:set>
                                  </p:childTnLst>
                                </p:cTn>
                              </p:par>
                              <p:par>
                                <p:cTn id="187" presetID="10" presetClass="exit" presetSubtype="0" fill="hold" grpId="0" nodeType="withEffect">
                                  <p:stCondLst>
                                    <p:cond delay="0"/>
                                  </p:stCondLst>
                                  <p:childTnLst>
                                    <p:animEffect transition="out" filter="fade">
                                      <p:cBhvr>
                                        <p:cTn id="188" dur="500"/>
                                        <p:tgtEl>
                                          <p:spTgt spid="32"/>
                                        </p:tgtEl>
                                      </p:cBhvr>
                                    </p:animEffect>
                                    <p:set>
                                      <p:cBhvr>
                                        <p:cTn id="189" dur="1" fill="hold">
                                          <p:stCondLst>
                                            <p:cond delay="499"/>
                                          </p:stCondLst>
                                        </p:cTn>
                                        <p:tgtEl>
                                          <p:spTgt spid="32"/>
                                        </p:tgtEl>
                                        <p:attrNameLst>
                                          <p:attrName>style.visibility</p:attrName>
                                        </p:attrNameLst>
                                      </p:cBhvr>
                                      <p:to>
                                        <p:strVal val="hidden"/>
                                      </p:to>
                                    </p:set>
                                  </p:childTnLst>
                                </p:cTn>
                              </p:par>
                              <p:par>
                                <p:cTn id="190" presetID="10" presetClass="exit" presetSubtype="0" fill="hold" grpId="0" nodeType="withEffect">
                                  <p:stCondLst>
                                    <p:cond delay="0"/>
                                  </p:stCondLst>
                                  <p:childTnLst>
                                    <p:animEffect transition="out" filter="fade">
                                      <p:cBhvr>
                                        <p:cTn id="191" dur="500"/>
                                        <p:tgtEl>
                                          <p:spTgt spid="132"/>
                                        </p:tgtEl>
                                      </p:cBhvr>
                                    </p:animEffect>
                                    <p:set>
                                      <p:cBhvr>
                                        <p:cTn id="192" dur="1" fill="hold">
                                          <p:stCondLst>
                                            <p:cond delay="499"/>
                                          </p:stCondLst>
                                        </p:cTn>
                                        <p:tgtEl>
                                          <p:spTgt spid="132"/>
                                        </p:tgtEl>
                                        <p:attrNameLst>
                                          <p:attrName>style.visibility</p:attrName>
                                        </p:attrNameLst>
                                      </p:cBhvr>
                                      <p:to>
                                        <p:strVal val="hidden"/>
                                      </p:to>
                                    </p:set>
                                  </p:childTnLst>
                                </p:cTn>
                              </p:par>
                              <p:par>
                                <p:cTn id="193" presetID="10" presetClass="exit" presetSubtype="0" fill="hold" grpId="0" nodeType="withEffect">
                                  <p:stCondLst>
                                    <p:cond delay="0"/>
                                  </p:stCondLst>
                                  <p:childTnLst>
                                    <p:animEffect transition="out" filter="fade">
                                      <p:cBhvr>
                                        <p:cTn id="194" dur="500"/>
                                        <p:tgtEl>
                                          <p:spTgt spid="36"/>
                                        </p:tgtEl>
                                      </p:cBhvr>
                                    </p:animEffect>
                                    <p:set>
                                      <p:cBhvr>
                                        <p:cTn id="195" dur="1" fill="hold">
                                          <p:stCondLst>
                                            <p:cond delay="499"/>
                                          </p:stCondLst>
                                        </p:cTn>
                                        <p:tgtEl>
                                          <p:spTgt spid="36"/>
                                        </p:tgtEl>
                                        <p:attrNameLst>
                                          <p:attrName>style.visibility</p:attrName>
                                        </p:attrNameLst>
                                      </p:cBhvr>
                                      <p:to>
                                        <p:strVal val="hidden"/>
                                      </p:to>
                                    </p:set>
                                  </p:childTnLst>
                                </p:cTn>
                              </p:par>
                              <p:par>
                                <p:cTn id="196" presetID="10" presetClass="exit" presetSubtype="0" fill="hold" grpId="0" nodeType="withEffect">
                                  <p:stCondLst>
                                    <p:cond delay="0"/>
                                  </p:stCondLst>
                                  <p:childTnLst>
                                    <p:animEffect transition="out" filter="fade">
                                      <p:cBhvr>
                                        <p:cTn id="197" dur="500"/>
                                        <p:tgtEl>
                                          <p:spTgt spid="126"/>
                                        </p:tgtEl>
                                      </p:cBhvr>
                                    </p:animEffect>
                                    <p:set>
                                      <p:cBhvr>
                                        <p:cTn id="198" dur="1" fill="hold">
                                          <p:stCondLst>
                                            <p:cond delay="499"/>
                                          </p:stCondLst>
                                        </p:cTn>
                                        <p:tgtEl>
                                          <p:spTgt spid="126"/>
                                        </p:tgtEl>
                                        <p:attrNameLst>
                                          <p:attrName>style.visibility</p:attrName>
                                        </p:attrNameLst>
                                      </p:cBhvr>
                                      <p:to>
                                        <p:strVal val="hidden"/>
                                      </p:to>
                                    </p:set>
                                  </p:childTnLst>
                                </p:cTn>
                              </p:par>
                              <p:par>
                                <p:cTn id="199" presetID="10" presetClass="exit" presetSubtype="0" fill="hold" grpId="0" nodeType="withEffect">
                                  <p:stCondLst>
                                    <p:cond delay="0"/>
                                  </p:stCondLst>
                                  <p:childTnLst>
                                    <p:animEffect transition="out" filter="fade">
                                      <p:cBhvr>
                                        <p:cTn id="200" dur="500"/>
                                        <p:tgtEl>
                                          <p:spTgt spid="163"/>
                                        </p:tgtEl>
                                      </p:cBhvr>
                                    </p:animEffect>
                                    <p:set>
                                      <p:cBhvr>
                                        <p:cTn id="201" dur="1" fill="hold">
                                          <p:stCondLst>
                                            <p:cond delay="499"/>
                                          </p:stCondLst>
                                        </p:cTn>
                                        <p:tgtEl>
                                          <p:spTgt spid="163"/>
                                        </p:tgtEl>
                                        <p:attrNameLst>
                                          <p:attrName>style.visibility</p:attrName>
                                        </p:attrNameLst>
                                      </p:cBhvr>
                                      <p:to>
                                        <p:strVal val="hidden"/>
                                      </p:to>
                                    </p:set>
                                  </p:childTnLst>
                                </p:cTn>
                              </p:par>
                              <p:par>
                                <p:cTn id="202" presetID="10" presetClass="exit" presetSubtype="0" fill="hold" grpId="0" nodeType="withEffect">
                                  <p:stCondLst>
                                    <p:cond delay="0"/>
                                  </p:stCondLst>
                                  <p:childTnLst>
                                    <p:animEffect transition="out" filter="fade">
                                      <p:cBhvr>
                                        <p:cTn id="203" dur="500"/>
                                        <p:tgtEl>
                                          <p:spTgt spid="103"/>
                                        </p:tgtEl>
                                      </p:cBhvr>
                                    </p:animEffect>
                                    <p:set>
                                      <p:cBhvr>
                                        <p:cTn id="204" dur="1" fill="hold">
                                          <p:stCondLst>
                                            <p:cond delay="499"/>
                                          </p:stCondLst>
                                        </p:cTn>
                                        <p:tgtEl>
                                          <p:spTgt spid="103"/>
                                        </p:tgtEl>
                                        <p:attrNameLst>
                                          <p:attrName>style.visibility</p:attrName>
                                        </p:attrNameLst>
                                      </p:cBhvr>
                                      <p:to>
                                        <p:strVal val="hidden"/>
                                      </p:to>
                                    </p:set>
                                  </p:childTnLst>
                                </p:cTn>
                              </p:par>
                              <p:par>
                                <p:cTn id="205" presetID="10" presetClass="exit" presetSubtype="0" fill="hold" grpId="0" nodeType="withEffect">
                                  <p:stCondLst>
                                    <p:cond delay="0"/>
                                  </p:stCondLst>
                                  <p:childTnLst>
                                    <p:animEffect transition="out" filter="fade">
                                      <p:cBhvr>
                                        <p:cTn id="206" dur="500"/>
                                        <p:tgtEl>
                                          <p:spTgt spid="159"/>
                                        </p:tgtEl>
                                      </p:cBhvr>
                                    </p:animEffect>
                                    <p:set>
                                      <p:cBhvr>
                                        <p:cTn id="207" dur="1" fill="hold">
                                          <p:stCondLst>
                                            <p:cond delay="499"/>
                                          </p:stCondLst>
                                        </p:cTn>
                                        <p:tgtEl>
                                          <p:spTgt spid="159"/>
                                        </p:tgtEl>
                                        <p:attrNameLst>
                                          <p:attrName>style.visibility</p:attrName>
                                        </p:attrNameLst>
                                      </p:cBhvr>
                                      <p:to>
                                        <p:strVal val="hidden"/>
                                      </p:to>
                                    </p:set>
                                  </p:childTnLst>
                                </p:cTn>
                              </p:par>
                              <p:par>
                                <p:cTn id="208" presetID="10" presetClass="exit" presetSubtype="0" fill="hold" grpId="0" nodeType="withEffect">
                                  <p:stCondLst>
                                    <p:cond delay="0"/>
                                  </p:stCondLst>
                                  <p:childTnLst>
                                    <p:animEffect transition="out" filter="fade">
                                      <p:cBhvr>
                                        <p:cTn id="209" dur="500"/>
                                        <p:tgtEl>
                                          <p:spTgt spid="102"/>
                                        </p:tgtEl>
                                      </p:cBhvr>
                                    </p:animEffect>
                                    <p:set>
                                      <p:cBhvr>
                                        <p:cTn id="210" dur="1" fill="hold">
                                          <p:stCondLst>
                                            <p:cond delay="499"/>
                                          </p:stCondLst>
                                        </p:cTn>
                                        <p:tgtEl>
                                          <p:spTgt spid="102"/>
                                        </p:tgtEl>
                                        <p:attrNameLst>
                                          <p:attrName>style.visibility</p:attrName>
                                        </p:attrNameLst>
                                      </p:cBhvr>
                                      <p:to>
                                        <p:strVal val="hidden"/>
                                      </p:to>
                                    </p:set>
                                  </p:childTnLst>
                                </p:cTn>
                              </p:par>
                              <p:par>
                                <p:cTn id="211" presetID="10" presetClass="exit" presetSubtype="0" fill="hold" grpId="0" nodeType="withEffect">
                                  <p:stCondLst>
                                    <p:cond delay="0"/>
                                  </p:stCondLst>
                                  <p:childTnLst>
                                    <p:animEffect transition="out" filter="fade">
                                      <p:cBhvr>
                                        <p:cTn id="212" dur="500"/>
                                        <p:tgtEl>
                                          <p:spTgt spid="55"/>
                                        </p:tgtEl>
                                      </p:cBhvr>
                                    </p:animEffect>
                                    <p:set>
                                      <p:cBhvr>
                                        <p:cTn id="213" dur="1" fill="hold">
                                          <p:stCondLst>
                                            <p:cond delay="499"/>
                                          </p:stCondLst>
                                        </p:cTn>
                                        <p:tgtEl>
                                          <p:spTgt spid="55"/>
                                        </p:tgtEl>
                                        <p:attrNameLst>
                                          <p:attrName>style.visibility</p:attrName>
                                        </p:attrNameLst>
                                      </p:cBhvr>
                                      <p:to>
                                        <p:strVal val="hidden"/>
                                      </p:to>
                                    </p:set>
                                  </p:childTnLst>
                                </p:cTn>
                              </p:par>
                              <p:par>
                                <p:cTn id="214" presetID="10" presetClass="exit" presetSubtype="0" fill="hold" grpId="0" nodeType="withEffect">
                                  <p:stCondLst>
                                    <p:cond delay="0"/>
                                  </p:stCondLst>
                                  <p:childTnLst>
                                    <p:animEffect transition="out" filter="fade">
                                      <p:cBhvr>
                                        <p:cTn id="215" dur="500"/>
                                        <p:tgtEl>
                                          <p:spTgt spid="51"/>
                                        </p:tgtEl>
                                      </p:cBhvr>
                                    </p:animEffect>
                                    <p:set>
                                      <p:cBhvr>
                                        <p:cTn id="216" dur="1" fill="hold">
                                          <p:stCondLst>
                                            <p:cond delay="499"/>
                                          </p:stCondLst>
                                        </p:cTn>
                                        <p:tgtEl>
                                          <p:spTgt spid="51"/>
                                        </p:tgtEl>
                                        <p:attrNameLst>
                                          <p:attrName>style.visibility</p:attrName>
                                        </p:attrNameLst>
                                      </p:cBhvr>
                                      <p:to>
                                        <p:strVal val="hidden"/>
                                      </p:to>
                                    </p:set>
                                  </p:childTnLst>
                                </p:cTn>
                              </p:par>
                              <p:par>
                                <p:cTn id="217" presetID="10" presetClass="exit" presetSubtype="0" fill="hold" grpId="0" nodeType="withEffect">
                                  <p:stCondLst>
                                    <p:cond delay="0"/>
                                  </p:stCondLst>
                                  <p:childTnLst>
                                    <p:animEffect transition="out" filter="fade">
                                      <p:cBhvr>
                                        <p:cTn id="218" dur="500"/>
                                        <p:tgtEl>
                                          <p:spTgt spid="148"/>
                                        </p:tgtEl>
                                      </p:cBhvr>
                                    </p:animEffect>
                                    <p:set>
                                      <p:cBhvr>
                                        <p:cTn id="219" dur="1" fill="hold">
                                          <p:stCondLst>
                                            <p:cond delay="499"/>
                                          </p:stCondLst>
                                        </p:cTn>
                                        <p:tgtEl>
                                          <p:spTgt spid="148"/>
                                        </p:tgtEl>
                                        <p:attrNameLst>
                                          <p:attrName>style.visibility</p:attrName>
                                        </p:attrNameLst>
                                      </p:cBhvr>
                                      <p:to>
                                        <p:strVal val="hidden"/>
                                      </p:to>
                                    </p:set>
                                  </p:childTnLst>
                                </p:cTn>
                              </p:par>
                              <p:par>
                                <p:cTn id="220" presetID="10" presetClass="exit" presetSubtype="0" fill="hold" grpId="0" nodeType="withEffect">
                                  <p:stCondLst>
                                    <p:cond delay="0"/>
                                  </p:stCondLst>
                                  <p:childTnLst>
                                    <p:animEffect transition="out" filter="fade">
                                      <p:cBhvr>
                                        <p:cTn id="221" dur="500"/>
                                        <p:tgtEl>
                                          <p:spTgt spid="27"/>
                                        </p:tgtEl>
                                      </p:cBhvr>
                                    </p:animEffect>
                                    <p:set>
                                      <p:cBhvr>
                                        <p:cTn id="222" dur="1" fill="hold">
                                          <p:stCondLst>
                                            <p:cond delay="499"/>
                                          </p:stCondLst>
                                        </p:cTn>
                                        <p:tgtEl>
                                          <p:spTgt spid="27"/>
                                        </p:tgtEl>
                                        <p:attrNameLst>
                                          <p:attrName>style.visibility</p:attrName>
                                        </p:attrNameLst>
                                      </p:cBhvr>
                                      <p:to>
                                        <p:strVal val="hidden"/>
                                      </p:to>
                                    </p:set>
                                  </p:childTnLst>
                                </p:cTn>
                              </p:par>
                              <p:par>
                                <p:cTn id="223" presetID="10" presetClass="exit" presetSubtype="0" fill="hold" grpId="0" nodeType="withEffect">
                                  <p:stCondLst>
                                    <p:cond delay="0"/>
                                  </p:stCondLst>
                                  <p:childTnLst>
                                    <p:animEffect transition="out" filter="fade">
                                      <p:cBhvr>
                                        <p:cTn id="224" dur="500"/>
                                        <p:tgtEl>
                                          <p:spTgt spid="56"/>
                                        </p:tgtEl>
                                      </p:cBhvr>
                                    </p:animEffect>
                                    <p:set>
                                      <p:cBhvr>
                                        <p:cTn id="225" dur="1" fill="hold">
                                          <p:stCondLst>
                                            <p:cond delay="499"/>
                                          </p:stCondLst>
                                        </p:cTn>
                                        <p:tgtEl>
                                          <p:spTgt spid="56"/>
                                        </p:tgtEl>
                                        <p:attrNameLst>
                                          <p:attrName>style.visibility</p:attrName>
                                        </p:attrNameLst>
                                      </p:cBhvr>
                                      <p:to>
                                        <p:strVal val="hidden"/>
                                      </p:to>
                                    </p:set>
                                  </p:childTnLst>
                                </p:cTn>
                              </p:par>
                              <p:par>
                                <p:cTn id="226" presetID="10" presetClass="exit" presetSubtype="0" fill="hold" grpId="0" nodeType="withEffect">
                                  <p:stCondLst>
                                    <p:cond delay="0"/>
                                  </p:stCondLst>
                                  <p:childTnLst>
                                    <p:animEffect transition="out" filter="fade">
                                      <p:cBhvr>
                                        <p:cTn id="227" dur="500"/>
                                        <p:tgtEl>
                                          <p:spTgt spid="52"/>
                                        </p:tgtEl>
                                      </p:cBhvr>
                                    </p:animEffect>
                                    <p:set>
                                      <p:cBhvr>
                                        <p:cTn id="228" dur="1" fill="hold">
                                          <p:stCondLst>
                                            <p:cond delay="499"/>
                                          </p:stCondLst>
                                        </p:cTn>
                                        <p:tgtEl>
                                          <p:spTgt spid="52"/>
                                        </p:tgtEl>
                                        <p:attrNameLst>
                                          <p:attrName>style.visibility</p:attrName>
                                        </p:attrNameLst>
                                      </p:cBhvr>
                                      <p:to>
                                        <p:strVal val="hidden"/>
                                      </p:to>
                                    </p:set>
                                  </p:childTnLst>
                                </p:cTn>
                              </p:par>
                              <p:par>
                                <p:cTn id="229" presetID="10" presetClass="exit" presetSubtype="0" fill="hold" grpId="0" nodeType="withEffect">
                                  <p:stCondLst>
                                    <p:cond delay="0"/>
                                  </p:stCondLst>
                                  <p:childTnLst>
                                    <p:animEffect transition="out" filter="fade">
                                      <p:cBhvr>
                                        <p:cTn id="230" dur="500"/>
                                        <p:tgtEl>
                                          <p:spTgt spid="50"/>
                                        </p:tgtEl>
                                      </p:cBhvr>
                                    </p:animEffect>
                                    <p:set>
                                      <p:cBhvr>
                                        <p:cTn id="231" dur="1" fill="hold">
                                          <p:stCondLst>
                                            <p:cond delay="499"/>
                                          </p:stCondLst>
                                        </p:cTn>
                                        <p:tgtEl>
                                          <p:spTgt spid="50"/>
                                        </p:tgtEl>
                                        <p:attrNameLst>
                                          <p:attrName>style.visibility</p:attrName>
                                        </p:attrNameLst>
                                      </p:cBhvr>
                                      <p:to>
                                        <p:strVal val="hidden"/>
                                      </p:to>
                                    </p:set>
                                  </p:childTnLst>
                                </p:cTn>
                              </p:par>
                              <p:par>
                                <p:cTn id="232" presetID="10" presetClass="exit" presetSubtype="0" fill="hold" grpId="0" nodeType="withEffect">
                                  <p:stCondLst>
                                    <p:cond delay="0"/>
                                  </p:stCondLst>
                                  <p:childTnLst>
                                    <p:animEffect transition="out" filter="fade">
                                      <p:cBhvr>
                                        <p:cTn id="233" dur="500"/>
                                        <p:tgtEl>
                                          <p:spTgt spid="48"/>
                                        </p:tgtEl>
                                      </p:cBhvr>
                                    </p:animEffect>
                                    <p:set>
                                      <p:cBhvr>
                                        <p:cTn id="234" dur="1" fill="hold">
                                          <p:stCondLst>
                                            <p:cond delay="499"/>
                                          </p:stCondLst>
                                        </p:cTn>
                                        <p:tgtEl>
                                          <p:spTgt spid="48"/>
                                        </p:tgtEl>
                                        <p:attrNameLst>
                                          <p:attrName>style.visibility</p:attrName>
                                        </p:attrNameLst>
                                      </p:cBhvr>
                                      <p:to>
                                        <p:strVal val="hidden"/>
                                      </p:to>
                                    </p:set>
                                  </p:childTnLst>
                                </p:cTn>
                              </p:par>
                              <p:par>
                                <p:cTn id="235" presetID="10" presetClass="exit" presetSubtype="0" fill="hold" grpId="0" nodeType="withEffect">
                                  <p:stCondLst>
                                    <p:cond delay="0"/>
                                  </p:stCondLst>
                                  <p:childTnLst>
                                    <p:animEffect transition="out" filter="fade">
                                      <p:cBhvr>
                                        <p:cTn id="236" dur="500"/>
                                        <p:tgtEl>
                                          <p:spTgt spid="18"/>
                                        </p:tgtEl>
                                      </p:cBhvr>
                                    </p:animEffect>
                                    <p:set>
                                      <p:cBhvr>
                                        <p:cTn id="237" dur="1" fill="hold">
                                          <p:stCondLst>
                                            <p:cond delay="499"/>
                                          </p:stCondLst>
                                        </p:cTn>
                                        <p:tgtEl>
                                          <p:spTgt spid="18"/>
                                        </p:tgtEl>
                                        <p:attrNameLst>
                                          <p:attrName>style.visibility</p:attrName>
                                        </p:attrNameLst>
                                      </p:cBhvr>
                                      <p:to>
                                        <p:strVal val="hidden"/>
                                      </p:to>
                                    </p:set>
                                  </p:childTnLst>
                                </p:cTn>
                              </p:par>
                              <p:par>
                                <p:cTn id="238" presetID="10" presetClass="exit" presetSubtype="0" fill="hold" grpId="0" nodeType="withEffect">
                                  <p:stCondLst>
                                    <p:cond delay="0"/>
                                  </p:stCondLst>
                                  <p:childTnLst>
                                    <p:animEffect transition="out" filter="fade">
                                      <p:cBhvr>
                                        <p:cTn id="239" dur="500"/>
                                        <p:tgtEl>
                                          <p:spTgt spid="23"/>
                                        </p:tgtEl>
                                      </p:cBhvr>
                                    </p:animEffect>
                                    <p:set>
                                      <p:cBhvr>
                                        <p:cTn id="240" dur="1" fill="hold">
                                          <p:stCondLst>
                                            <p:cond delay="499"/>
                                          </p:stCondLst>
                                        </p:cTn>
                                        <p:tgtEl>
                                          <p:spTgt spid="23"/>
                                        </p:tgtEl>
                                        <p:attrNameLst>
                                          <p:attrName>style.visibility</p:attrName>
                                        </p:attrNameLst>
                                      </p:cBhvr>
                                      <p:to>
                                        <p:strVal val="hidden"/>
                                      </p:to>
                                    </p:set>
                                  </p:childTnLst>
                                </p:cTn>
                              </p:par>
                              <p:par>
                                <p:cTn id="241" presetID="10" presetClass="exit" presetSubtype="0" fill="hold" grpId="0" nodeType="withEffect">
                                  <p:stCondLst>
                                    <p:cond delay="0"/>
                                  </p:stCondLst>
                                  <p:childTnLst>
                                    <p:animEffect transition="out" filter="fade">
                                      <p:cBhvr>
                                        <p:cTn id="242" dur="500"/>
                                        <p:tgtEl>
                                          <p:spTgt spid="153"/>
                                        </p:tgtEl>
                                      </p:cBhvr>
                                    </p:animEffect>
                                    <p:set>
                                      <p:cBhvr>
                                        <p:cTn id="243" dur="1" fill="hold">
                                          <p:stCondLst>
                                            <p:cond delay="499"/>
                                          </p:stCondLst>
                                        </p:cTn>
                                        <p:tgtEl>
                                          <p:spTgt spid="153"/>
                                        </p:tgtEl>
                                        <p:attrNameLst>
                                          <p:attrName>style.visibility</p:attrName>
                                        </p:attrNameLst>
                                      </p:cBhvr>
                                      <p:to>
                                        <p:strVal val="hidden"/>
                                      </p:to>
                                    </p:set>
                                  </p:childTnLst>
                                </p:cTn>
                              </p:par>
                              <p:par>
                                <p:cTn id="244" presetID="10" presetClass="exit" presetSubtype="0" fill="hold" grpId="0" nodeType="withEffect">
                                  <p:stCondLst>
                                    <p:cond delay="0"/>
                                  </p:stCondLst>
                                  <p:childTnLst>
                                    <p:animEffect transition="out" filter="fade">
                                      <p:cBhvr>
                                        <p:cTn id="245" dur="500"/>
                                        <p:tgtEl>
                                          <p:spTgt spid="22"/>
                                        </p:tgtEl>
                                      </p:cBhvr>
                                    </p:animEffect>
                                    <p:set>
                                      <p:cBhvr>
                                        <p:cTn id="246" dur="1" fill="hold">
                                          <p:stCondLst>
                                            <p:cond delay="499"/>
                                          </p:stCondLst>
                                        </p:cTn>
                                        <p:tgtEl>
                                          <p:spTgt spid="22"/>
                                        </p:tgtEl>
                                        <p:attrNameLst>
                                          <p:attrName>style.visibility</p:attrName>
                                        </p:attrNameLst>
                                      </p:cBhvr>
                                      <p:to>
                                        <p:strVal val="hidden"/>
                                      </p:to>
                                    </p:set>
                                  </p:childTnLst>
                                </p:cTn>
                              </p:par>
                              <p:par>
                                <p:cTn id="247" presetID="10" presetClass="exit" presetSubtype="0" fill="hold" grpId="0" nodeType="withEffect">
                                  <p:stCondLst>
                                    <p:cond delay="0"/>
                                  </p:stCondLst>
                                  <p:childTnLst>
                                    <p:animEffect transition="out" filter="fade">
                                      <p:cBhvr>
                                        <p:cTn id="248" dur="500"/>
                                        <p:tgtEl>
                                          <p:spTgt spid="46"/>
                                        </p:tgtEl>
                                      </p:cBhvr>
                                    </p:animEffect>
                                    <p:set>
                                      <p:cBhvr>
                                        <p:cTn id="249" dur="1" fill="hold">
                                          <p:stCondLst>
                                            <p:cond delay="499"/>
                                          </p:stCondLst>
                                        </p:cTn>
                                        <p:tgtEl>
                                          <p:spTgt spid="46"/>
                                        </p:tgtEl>
                                        <p:attrNameLst>
                                          <p:attrName>style.visibility</p:attrName>
                                        </p:attrNameLst>
                                      </p:cBhvr>
                                      <p:to>
                                        <p:strVal val="hidden"/>
                                      </p:to>
                                    </p:set>
                                  </p:childTnLst>
                                </p:cTn>
                              </p:par>
                              <p:par>
                                <p:cTn id="250" presetID="10" presetClass="exit" presetSubtype="0" fill="hold" grpId="0" nodeType="withEffect">
                                  <p:stCondLst>
                                    <p:cond delay="0"/>
                                  </p:stCondLst>
                                  <p:childTnLst>
                                    <p:animEffect transition="out" filter="fade">
                                      <p:cBhvr>
                                        <p:cTn id="251" dur="500"/>
                                        <p:tgtEl>
                                          <p:spTgt spid="67"/>
                                        </p:tgtEl>
                                      </p:cBhvr>
                                    </p:animEffect>
                                    <p:set>
                                      <p:cBhvr>
                                        <p:cTn id="252" dur="1" fill="hold">
                                          <p:stCondLst>
                                            <p:cond delay="499"/>
                                          </p:stCondLst>
                                        </p:cTn>
                                        <p:tgtEl>
                                          <p:spTgt spid="67"/>
                                        </p:tgtEl>
                                        <p:attrNameLst>
                                          <p:attrName>style.visibility</p:attrName>
                                        </p:attrNameLst>
                                      </p:cBhvr>
                                      <p:to>
                                        <p:strVal val="hidden"/>
                                      </p:to>
                                    </p:set>
                                  </p:childTnLst>
                                </p:cTn>
                              </p:par>
                              <p:par>
                                <p:cTn id="253" presetID="10" presetClass="exit" presetSubtype="0" fill="hold" grpId="0" nodeType="withEffect">
                                  <p:stCondLst>
                                    <p:cond delay="0"/>
                                  </p:stCondLst>
                                  <p:childTnLst>
                                    <p:animEffect transition="out" filter="fade">
                                      <p:cBhvr>
                                        <p:cTn id="254" dur="500"/>
                                        <p:tgtEl>
                                          <p:spTgt spid="49"/>
                                        </p:tgtEl>
                                      </p:cBhvr>
                                    </p:animEffect>
                                    <p:set>
                                      <p:cBhvr>
                                        <p:cTn id="255" dur="1" fill="hold">
                                          <p:stCondLst>
                                            <p:cond delay="499"/>
                                          </p:stCondLst>
                                        </p:cTn>
                                        <p:tgtEl>
                                          <p:spTgt spid="49"/>
                                        </p:tgtEl>
                                        <p:attrNameLst>
                                          <p:attrName>style.visibility</p:attrName>
                                        </p:attrNameLst>
                                      </p:cBhvr>
                                      <p:to>
                                        <p:strVal val="hidden"/>
                                      </p:to>
                                    </p:set>
                                  </p:childTnLst>
                                </p:cTn>
                              </p:par>
                              <p:par>
                                <p:cTn id="256" presetID="10" presetClass="exit" presetSubtype="0" fill="hold" grpId="0" nodeType="withEffect">
                                  <p:stCondLst>
                                    <p:cond delay="0"/>
                                  </p:stCondLst>
                                  <p:childTnLst>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10" presetClass="exit" presetSubtype="0" fill="hold" grpId="0" nodeType="withEffect">
                                  <p:stCondLst>
                                    <p:cond delay="0"/>
                                  </p:stCondLst>
                                  <p:childTnLst>
                                    <p:animEffect transition="out" filter="fade">
                                      <p:cBhvr>
                                        <p:cTn id="260" dur="500"/>
                                        <p:tgtEl>
                                          <p:spTgt spid="19"/>
                                        </p:tgtEl>
                                      </p:cBhvr>
                                    </p:animEffect>
                                    <p:set>
                                      <p:cBhvr>
                                        <p:cTn id="261" dur="1" fill="hold">
                                          <p:stCondLst>
                                            <p:cond delay="499"/>
                                          </p:stCondLst>
                                        </p:cTn>
                                        <p:tgtEl>
                                          <p:spTgt spid="19"/>
                                        </p:tgtEl>
                                        <p:attrNameLst>
                                          <p:attrName>style.visibility</p:attrName>
                                        </p:attrNameLst>
                                      </p:cBhvr>
                                      <p:to>
                                        <p:strVal val="hidden"/>
                                      </p:to>
                                    </p:set>
                                  </p:childTnLst>
                                </p:cTn>
                              </p:par>
                              <p:par>
                                <p:cTn id="262" presetID="10" presetClass="exit" presetSubtype="0" fill="hold" grpId="0" nodeType="withEffect">
                                  <p:stCondLst>
                                    <p:cond delay="0"/>
                                  </p:stCondLst>
                                  <p:childTnLst>
                                    <p:animEffect transition="out" filter="fade">
                                      <p:cBhvr>
                                        <p:cTn id="263" dur="500"/>
                                        <p:tgtEl>
                                          <p:spTgt spid="156"/>
                                        </p:tgtEl>
                                      </p:cBhvr>
                                    </p:animEffect>
                                    <p:set>
                                      <p:cBhvr>
                                        <p:cTn id="264" dur="1" fill="hold">
                                          <p:stCondLst>
                                            <p:cond delay="499"/>
                                          </p:stCondLst>
                                        </p:cTn>
                                        <p:tgtEl>
                                          <p:spTgt spid="156"/>
                                        </p:tgtEl>
                                        <p:attrNameLst>
                                          <p:attrName>style.visibility</p:attrName>
                                        </p:attrNameLst>
                                      </p:cBhvr>
                                      <p:to>
                                        <p:strVal val="hidden"/>
                                      </p:to>
                                    </p:set>
                                  </p:childTnLst>
                                </p:cTn>
                              </p:par>
                              <p:par>
                                <p:cTn id="265" presetID="10" presetClass="exit" presetSubtype="0" fill="hold" grpId="0" nodeType="withEffect">
                                  <p:stCondLst>
                                    <p:cond delay="0"/>
                                  </p:stCondLst>
                                  <p:childTnLst>
                                    <p:animEffect transition="out" filter="fade">
                                      <p:cBhvr>
                                        <p:cTn id="266" dur="500"/>
                                        <p:tgtEl>
                                          <p:spTgt spid="146"/>
                                        </p:tgtEl>
                                      </p:cBhvr>
                                    </p:animEffect>
                                    <p:set>
                                      <p:cBhvr>
                                        <p:cTn id="267" dur="1" fill="hold">
                                          <p:stCondLst>
                                            <p:cond delay="499"/>
                                          </p:stCondLst>
                                        </p:cTn>
                                        <p:tgtEl>
                                          <p:spTgt spid="146"/>
                                        </p:tgtEl>
                                        <p:attrNameLst>
                                          <p:attrName>style.visibility</p:attrName>
                                        </p:attrNameLst>
                                      </p:cBhvr>
                                      <p:to>
                                        <p:strVal val="hidden"/>
                                      </p:to>
                                    </p:set>
                                  </p:childTnLst>
                                </p:cTn>
                              </p:par>
                              <p:par>
                                <p:cTn id="268" presetID="10" presetClass="exit" presetSubtype="0" fill="hold" grpId="0" nodeType="withEffect">
                                  <p:stCondLst>
                                    <p:cond delay="0"/>
                                  </p:stCondLst>
                                  <p:childTnLst>
                                    <p:animEffect transition="out" filter="fade">
                                      <p:cBhvr>
                                        <p:cTn id="269" dur="500"/>
                                        <p:tgtEl>
                                          <p:spTgt spid="147"/>
                                        </p:tgtEl>
                                      </p:cBhvr>
                                    </p:animEffect>
                                    <p:set>
                                      <p:cBhvr>
                                        <p:cTn id="270" dur="1" fill="hold">
                                          <p:stCondLst>
                                            <p:cond delay="499"/>
                                          </p:stCondLst>
                                        </p:cTn>
                                        <p:tgtEl>
                                          <p:spTgt spid="147"/>
                                        </p:tgtEl>
                                        <p:attrNameLst>
                                          <p:attrName>style.visibility</p:attrName>
                                        </p:attrNameLst>
                                      </p:cBhvr>
                                      <p:to>
                                        <p:strVal val="hidden"/>
                                      </p:to>
                                    </p:set>
                                  </p:childTnLst>
                                </p:cTn>
                              </p:par>
                              <p:par>
                                <p:cTn id="271" presetID="10" presetClass="exit" presetSubtype="0" fill="hold" grpId="0" nodeType="withEffect">
                                  <p:stCondLst>
                                    <p:cond delay="0"/>
                                  </p:stCondLst>
                                  <p:childTnLst>
                                    <p:animEffect transition="out" filter="fade">
                                      <p:cBhvr>
                                        <p:cTn id="272" dur="500"/>
                                        <p:tgtEl>
                                          <p:spTgt spid="28"/>
                                        </p:tgtEl>
                                      </p:cBhvr>
                                    </p:animEffect>
                                    <p:set>
                                      <p:cBhvr>
                                        <p:cTn id="273" dur="1" fill="hold">
                                          <p:stCondLst>
                                            <p:cond delay="499"/>
                                          </p:stCondLst>
                                        </p:cTn>
                                        <p:tgtEl>
                                          <p:spTgt spid="28"/>
                                        </p:tgtEl>
                                        <p:attrNameLst>
                                          <p:attrName>style.visibility</p:attrName>
                                        </p:attrNameLst>
                                      </p:cBhvr>
                                      <p:to>
                                        <p:strVal val="hidden"/>
                                      </p:to>
                                    </p:set>
                                  </p:childTnLst>
                                </p:cTn>
                              </p:par>
                              <p:par>
                                <p:cTn id="274" presetID="10" presetClass="exit" presetSubtype="0" fill="hold" grpId="0" nodeType="withEffect">
                                  <p:stCondLst>
                                    <p:cond delay="0"/>
                                  </p:stCondLst>
                                  <p:childTnLst>
                                    <p:animEffect transition="out" filter="fade">
                                      <p:cBhvr>
                                        <p:cTn id="275" dur="500"/>
                                        <p:tgtEl>
                                          <p:spTgt spid="155"/>
                                        </p:tgtEl>
                                      </p:cBhvr>
                                    </p:animEffect>
                                    <p:set>
                                      <p:cBhvr>
                                        <p:cTn id="276" dur="1" fill="hold">
                                          <p:stCondLst>
                                            <p:cond delay="499"/>
                                          </p:stCondLst>
                                        </p:cTn>
                                        <p:tgtEl>
                                          <p:spTgt spid="155"/>
                                        </p:tgtEl>
                                        <p:attrNameLst>
                                          <p:attrName>style.visibility</p:attrName>
                                        </p:attrNameLst>
                                      </p:cBhvr>
                                      <p:to>
                                        <p:strVal val="hidden"/>
                                      </p:to>
                                    </p:set>
                                  </p:childTnLst>
                                </p:cTn>
                              </p:par>
                              <p:par>
                                <p:cTn id="277" presetID="10" presetClass="exit" presetSubtype="0" fill="hold" grpId="0" nodeType="withEffect">
                                  <p:stCondLst>
                                    <p:cond delay="0"/>
                                  </p:stCondLst>
                                  <p:childTnLst>
                                    <p:animEffect transition="out" filter="fade">
                                      <p:cBhvr>
                                        <p:cTn id="278" dur="500"/>
                                        <p:tgtEl>
                                          <p:spTgt spid="61"/>
                                        </p:tgtEl>
                                      </p:cBhvr>
                                    </p:animEffect>
                                    <p:set>
                                      <p:cBhvr>
                                        <p:cTn id="279" dur="1" fill="hold">
                                          <p:stCondLst>
                                            <p:cond delay="499"/>
                                          </p:stCondLst>
                                        </p:cTn>
                                        <p:tgtEl>
                                          <p:spTgt spid="61"/>
                                        </p:tgtEl>
                                        <p:attrNameLst>
                                          <p:attrName>style.visibility</p:attrName>
                                        </p:attrNameLst>
                                      </p:cBhvr>
                                      <p:to>
                                        <p:strVal val="hidden"/>
                                      </p:to>
                                    </p:set>
                                  </p:childTnLst>
                                </p:cTn>
                              </p:par>
                              <p:par>
                                <p:cTn id="280" presetID="10" presetClass="exit" presetSubtype="0" fill="hold" grpId="0" nodeType="withEffect">
                                  <p:stCondLst>
                                    <p:cond delay="0"/>
                                  </p:stCondLst>
                                  <p:childTnLst>
                                    <p:animEffect transition="out" filter="fade">
                                      <p:cBhvr>
                                        <p:cTn id="281" dur="500"/>
                                        <p:tgtEl>
                                          <p:spTgt spid="42"/>
                                        </p:tgtEl>
                                      </p:cBhvr>
                                    </p:animEffect>
                                    <p:set>
                                      <p:cBhvr>
                                        <p:cTn id="282" dur="1" fill="hold">
                                          <p:stCondLst>
                                            <p:cond delay="499"/>
                                          </p:stCondLst>
                                        </p:cTn>
                                        <p:tgtEl>
                                          <p:spTgt spid="42"/>
                                        </p:tgtEl>
                                        <p:attrNameLst>
                                          <p:attrName>style.visibility</p:attrName>
                                        </p:attrNameLst>
                                      </p:cBhvr>
                                      <p:to>
                                        <p:strVal val="hidden"/>
                                      </p:to>
                                    </p:set>
                                  </p:childTnLst>
                                </p:cTn>
                              </p:par>
                              <p:par>
                                <p:cTn id="283" presetID="10" presetClass="exit" presetSubtype="0" fill="hold" grpId="0" nodeType="withEffect">
                                  <p:stCondLst>
                                    <p:cond delay="0"/>
                                  </p:stCondLst>
                                  <p:childTnLst>
                                    <p:animEffect transition="out" filter="fade">
                                      <p:cBhvr>
                                        <p:cTn id="284" dur="500"/>
                                        <p:tgtEl>
                                          <p:spTgt spid="59"/>
                                        </p:tgtEl>
                                      </p:cBhvr>
                                    </p:animEffect>
                                    <p:set>
                                      <p:cBhvr>
                                        <p:cTn id="285" dur="1" fill="hold">
                                          <p:stCondLst>
                                            <p:cond delay="499"/>
                                          </p:stCondLst>
                                        </p:cTn>
                                        <p:tgtEl>
                                          <p:spTgt spid="59"/>
                                        </p:tgtEl>
                                        <p:attrNameLst>
                                          <p:attrName>style.visibility</p:attrName>
                                        </p:attrNameLst>
                                      </p:cBhvr>
                                      <p:to>
                                        <p:strVal val="hidden"/>
                                      </p:to>
                                    </p:set>
                                  </p:childTnLst>
                                </p:cTn>
                              </p:par>
                              <p:par>
                                <p:cTn id="286" presetID="10" presetClass="exit" presetSubtype="0" fill="hold" grpId="0" nodeType="withEffect">
                                  <p:stCondLst>
                                    <p:cond delay="0"/>
                                  </p:stCondLst>
                                  <p:childTnLst>
                                    <p:animEffect transition="out" filter="fade">
                                      <p:cBhvr>
                                        <p:cTn id="287" dur="500"/>
                                        <p:tgtEl>
                                          <p:spTgt spid="63"/>
                                        </p:tgtEl>
                                      </p:cBhvr>
                                    </p:animEffect>
                                    <p:set>
                                      <p:cBhvr>
                                        <p:cTn id="288" dur="1" fill="hold">
                                          <p:stCondLst>
                                            <p:cond delay="499"/>
                                          </p:stCondLst>
                                        </p:cTn>
                                        <p:tgtEl>
                                          <p:spTgt spid="63"/>
                                        </p:tgtEl>
                                        <p:attrNameLst>
                                          <p:attrName>style.visibility</p:attrName>
                                        </p:attrNameLst>
                                      </p:cBhvr>
                                      <p:to>
                                        <p:strVal val="hidden"/>
                                      </p:to>
                                    </p:set>
                                  </p:childTnLst>
                                </p:cTn>
                              </p:par>
                              <p:par>
                                <p:cTn id="289" presetID="10" presetClass="exit" presetSubtype="0" fill="hold" grpId="0" nodeType="withEffect">
                                  <p:stCondLst>
                                    <p:cond delay="0"/>
                                  </p:stCondLst>
                                  <p:childTnLst>
                                    <p:animEffect transition="out" filter="fade">
                                      <p:cBhvr>
                                        <p:cTn id="290" dur="500"/>
                                        <p:tgtEl>
                                          <p:spTgt spid="171"/>
                                        </p:tgtEl>
                                      </p:cBhvr>
                                    </p:animEffect>
                                    <p:set>
                                      <p:cBhvr>
                                        <p:cTn id="291" dur="1" fill="hold">
                                          <p:stCondLst>
                                            <p:cond delay="499"/>
                                          </p:stCondLst>
                                        </p:cTn>
                                        <p:tgtEl>
                                          <p:spTgt spid="171"/>
                                        </p:tgtEl>
                                        <p:attrNameLst>
                                          <p:attrName>style.visibility</p:attrName>
                                        </p:attrNameLst>
                                      </p:cBhvr>
                                      <p:to>
                                        <p:strVal val="hidden"/>
                                      </p:to>
                                    </p:set>
                                  </p:childTnLst>
                                </p:cTn>
                              </p:par>
                              <p:par>
                                <p:cTn id="292" presetID="10" presetClass="entr" presetSubtype="0" fill="hold" grpId="0" nodeType="withEffect">
                                  <p:stCondLst>
                                    <p:cond delay="0"/>
                                  </p:stCondLst>
                                  <p:childTnLst>
                                    <p:set>
                                      <p:cBhvr>
                                        <p:cTn id="293" dur="1" fill="hold">
                                          <p:stCondLst>
                                            <p:cond delay="0"/>
                                          </p:stCondLst>
                                        </p:cTn>
                                        <p:tgtEl>
                                          <p:spTgt spid="186"/>
                                        </p:tgtEl>
                                        <p:attrNameLst>
                                          <p:attrName>style.visibility</p:attrName>
                                        </p:attrNameLst>
                                      </p:cBhvr>
                                      <p:to>
                                        <p:strVal val="visible"/>
                                      </p:to>
                                    </p:set>
                                    <p:animEffect transition="in" filter="fade">
                                      <p:cBhvr>
                                        <p:cTn id="294" dur="500"/>
                                        <p:tgtEl>
                                          <p:spTgt spid="186"/>
                                        </p:tgtEl>
                                      </p:cBhvr>
                                    </p:animEffect>
                                  </p:childTnLst>
                                </p:cTn>
                              </p:par>
                              <p:par>
                                <p:cTn id="295" presetID="10" presetClass="exit" presetSubtype="0" fill="hold" grpId="0" nodeType="withEffect">
                                  <p:stCondLst>
                                    <p:cond delay="0"/>
                                  </p:stCondLst>
                                  <p:childTnLst>
                                    <p:animEffect transition="out" filter="fade">
                                      <p:cBhvr>
                                        <p:cTn id="296" dur="500"/>
                                        <p:tgtEl>
                                          <p:spTgt spid="184"/>
                                        </p:tgtEl>
                                      </p:cBhvr>
                                    </p:animEffect>
                                    <p:set>
                                      <p:cBhvr>
                                        <p:cTn id="297" dur="1" fill="hold">
                                          <p:stCondLst>
                                            <p:cond delay="499"/>
                                          </p:stCondLst>
                                        </p:cTn>
                                        <p:tgtEl>
                                          <p:spTgt spid="184"/>
                                        </p:tgtEl>
                                        <p:attrNameLst>
                                          <p:attrName>style.visibility</p:attrName>
                                        </p:attrNameLst>
                                      </p:cBhvr>
                                      <p:to>
                                        <p:strVal val="hidden"/>
                                      </p:to>
                                    </p:set>
                                  </p:childTnLst>
                                </p:cTn>
                              </p:par>
                              <p:par>
                                <p:cTn id="298" presetID="1" presetClass="entr" presetSubtype="0" fill="hold" grpId="0" nodeType="withEffect">
                                  <p:stCondLst>
                                    <p:cond delay="0"/>
                                  </p:stCondLst>
                                  <p:childTnLst>
                                    <p:set>
                                      <p:cBhvr>
                                        <p:cTn id="299" dur="1" fill="hold">
                                          <p:stCondLst>
                                            <p:cond delay="0"/>
                                          </p:stCondLst>
                                        </p:cTn>
                                        <p:tgtEl>
                                          <p:spTgt spid="201"/>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200"/>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99"/>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98"/>
                                        </p:tgtEl>
                                        <p:attrNameLst>
                                          <p:attrName>style.visibility</p:attrName>
                                        </p:attrNameLst>
                                      </p:cBhvr>
                                      <p:to>
                                        <p:strVal val="visible"/>
                                      </p:to>
                                    </p:set>
                                  </p:childTnLst>
                                </p:cTn>
                              </p:par>
                              <p:par>
                                <p:cTn id="306" presetID="10" presetClass="entr" presetSubtype="0" fill="hold" grpId="0" nodeType="withEffect">
                                  <p:stCondLst>
                                    <p:cond delay="2500"/>
                                  </p:stCondLst>
                                  <p:childTnLst>
                                    <p:set>
                                      <p:cBhvr>
                                        <p:cTn id="307" dur="1" fill="hold">
                                          <p:stCondLst>
                                            <p:cond delay="0"/>
                                          </p:stCondLst>
                                        </p:cTn>
                                        <p:tgtEl>
                                          <p:spTgt spid="204"/>
                                        </p:tgtEl>
                                        <p:attrNameLst>
                                          <p:attrName>style.visibility</p:attrName>
                                        </p:attrNameLst>
                                      </p:cBhvr>
                                      <p:to>
                                        <p:strVal val="visible"/>
                                      </p:to>
                                    </p:set>
                                    <p:animEffect transition="in" filter="fade">
                                      <p:cBhvr>
                                        <p:cTn id="308" dur="500"/>
                                        <p:tgtEl>
                                          <p:spTgt spid="204"/>
                                        </p:tgtEl>
                                      </p:cBhvr>
                                    </p:animEffect>
                                  </p:childTnLst>
                                </p:cTn>
                              </p:par>
                              <p:par>
                                <p:cTn id="309" presetID="10" presetClass="entr" presetSubtype="0" fill="hold" nodeType="withEffect">
                                  <p:stCondLst>
                                    <p:cond delay="2500"/>
                                  </p:stCondLst>
                                  <p:childTnLst>
                                    <p:set>
                                      <p:cBhvr>
                                        <p:cTn id="310" dur="1" fill="hold">
                                          <p:stCondLst>
                                            <p:cond delay="0"/>
                                          </p:stCondLst>
                                        </p:cTn>
                                        <p:tgtEl>
                                          <p:spTgt spid="206"/>
                                        </p:tgtEl>
                                        <p:attrNameLst>
                                          <p:attrName>style.visibility</p:attrName>
                                        </p:attrNameLst>
                                      </p:cBhvr>
                                      <p:to>
                                        <p:strVal val="visible"/>
                                      </p:to>
                                    </p:set>
                                    <p:animEffect transition="in" filter="fade">
                                      <p:cBhvr>
                                        <p:cTn id="311" dur="500"/>
                                        <p:tgtEl>
                                          <p:spTgt spid="206"/>
                                        </p:tgtEl>
                                      </p:cBhvr>
                                    </p:animEffect>
                                  </p:childTnLst>
                                </p:cTn>
                              </p:par>
                              <p:par>
                                <p:cTn id="312" presetID="10" presetClass="entr" presetSubtype="0" fill="hold" grpId="0" nodeType="withEffect">
                                  <p:stCondLst>
                                    <p:cond delay="2500"/>
                                  </p:stCondLst>
                                  <p:childTnLst>
                                    <p:set>
                                      <p:cBhvr>
                                        <p:cTn id="313" dur="1" fill="hold">
                                          <p:stCondLst>
                                            <p:cond delay="0"/>
                                          </p:stCondLst>
                                        </p:cTn>
                                        <p:tgtEl>
                                          <p:spTgt spid="205"/>
                                        </p:tgtEl>
                                        <p:attrNameLst>
                                          <p:attrName>style.visibility</p:attrName>
                                        </p:attrNameLst>
                                      </p:cBhvr>
                                      <p:to>
                                        <p:strVal val="visible"/>
                                      </p:to>
                                    </p:set>
                                    <p:animEffect transition="in" filter="fade">
                                      <p:cBhvr>
                                        <p:cTn id="314" dur="500"/>
                                        <p:tgtEl>
                                          <p:spTgt spid="205"/>
                                        </p:tgtEl>
                                      </p:cBhvr>
                                    </p:animEffect>
                                  </p:childTnLst>
                                </p:cTn>
                              </p:par>
                              <p:par>
                                <p:cTn id="315" presetID="10" presetClass="entr" presetSubtype="0" fill="hold" grpId="0" nodeType="withEffect">
                                  <p:stCondLst>
                                    <p:cond delay="4000"/>
                                  </p:stCondLst>
                                  <p:childTnLst>
                                    <p:set>
                                      <p:cBhvr>
                                        <p:cTn id="316" dur="1" fill="hold">
                                          <p:stCondLst>
                                            <p:cond delay="0"/>
                                          </p:stCondLst>
                                        </p:cTn>
                                        <p:tgtEl>
                                          <p:spTgt spid="208"/>
                                        </p:tgtEl>
                                        <p:attrNameLst>
                                          <p:attrName>style.visibility</p:attrName>
                                        </p:attrNameLst>
                                      </p:cBhvr>
                                      <p:to>
                                        <p:strVal val="visible"/>
                                      </p:to>
                                    </p:set>
                                    <p:animEffect transition="in" filter="fade">
                                      <p:cBhvr>
                                        <p:cTn id="317" dur="500"/>
                                        <p:tgtEl>
                                          <p:spTgt spid="208"/>
                                        </p:tgtEl>
                                      </p:cBhvr>
                                    </p:animEffect>
                                  </p:childTnLst>
                                </p:cTn>
                              </p:par>
                              <p:par>
                                <p:cTn id="318" presetID="10" presetClass="entr" presetSubtype="0" fill="hold" nodeType="withEffect">
                                  <p:stCondLst>
                                    <p:cond delay="4000"/>
                                  </p:stCondLst>
                                  <p:childTnLst>
                                    <p:set>
                                      <p:cBhvr>
                                        <p:cTn id="319" dur="1" fill="hold">
                                          <p:stCondLst>
                                            <p:cond delay="0"/>
                                          </p:stCondLst>
                                        </p:cTn>
                                        <p:tgtEl>
                                          <p:spTgt spid="207"/>
                                        </p:tgtEl>
                                        <p:attrNameLst>
                                          <p:attrName>style.visibility</p:attrName>
                                        </p:attrNameLst>
                                      </p:cBhvr>
                                      <p:to>
                                        <p:strVal val="visible"/>
                                      </p:to>
                                    </p:set>
                                    <p:animEffect transition="in" filter="fade">
                                      <p:cBhvr>
                                        <p:cTn id="320" dur="500"/>
                                        <p:tgtEl>
                                          <p:spTgt spid="207"/>
                                        </p:tgtEl>
                                      </p:cBhvr>
                                    </p:animEffect>
                                  </p:childTnLst>
                                </p:cTn>
                              </p:par>
                              <p:par>
                                <p:cTn id="321" presetID="10" presetClass="entr" presetSubtype="0" fill="hold" grpId="0" nodeType="withEffect">
                                  <p:stCondLst>
                                    <p:cond delay="4000"/>
                                  </p:stCondLst>
                                  <p:childTnLst>
                                    <p:set>
                                      <p:cBhvr>
                                        <p:cTn id="322" dur="1" fill="hold">
                                          <p:stCondLst>
                                            <p:cond delay="0"/>
                                          </p:stCondLst>
                                        </p:cTn>
                                        <p:tgtEl>
                                          <p:spTgt spid="209"/>
                                        </p:tgtEl>
                                        <p:attrNameLst>
                                          <p:attrName>style.visibility</p:attrName>
                                        </p:attrNameLst>
                                      </p:cBhvr>
                                      <p:to>
                                        <p:strVal val="visible"/>
                                      </p:to>
                                    </p:set>
                                    <p:animEffect transition="in" filter="fade">
                                      <p:cBhvr>
                                        <p:cTn id="323" dur="500"/>
                                        <p:tgtEl>
                                          <p:spTgt spid="209"/>
                                        </p:tgtEl>
                                      </p:cBhvr>
                                    </p:animEffect>
                                  </p:childTnLst>
                                </p:cTn>
                              </p:par>
                              <p:par>
                                <p:cTn id="324" presetID="10" presetClass="entr" presetSubtype="0" fill="hold" nodeType="withEffect">
                                  <p:stCondLst>
                                    <p:cond delay="1500"/>
                                  </p:stCondLst>
                                  <p:childTnLst>
                                    <p:set>
                                      <p:cBhvr>
                                        <p:cTn id="325" dur="1" fill="hold">
                                          <p:stCondLst>
                                            <p:cond delay="0"/>
                                          </p:stCondLst>
                                        </p:cTn>
                                        <p:tgtEl>
                                          <p:spTgt spid="24"/>
                                        </p:tgtEl>
                                        <p:attrNameLst>
                                          <p:attrName>style.visibility</p:attrName>
                                        </p:attrNameLst>
                                      </p:cBhvr>
                                      <p:to>
                                        <p:strVal val="visible"/>
                                      </p:to>
                                    </p:set>
                                    <p:animEffect transition="in" filter="fade">
                                      <p:cBhvr>
                                        <p:cTn id="3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3" grpId="0" animBg="1"/>
      <p:bldP spid="18" grpId="0" animBg="1"/>
      <p:bldP spid="19" grpId="0" animBg="1"/>
      <p:bldP spid="22" grpId="0" animBg="1"/>
      <p:bldP spid="23" grpId="0" animBg="1"/>
      <p:bldP spid="27" grpId="0" animBg="1"/>
      <p:bldP spid="28" grpId="0" animBg="1"/>
      <p:bldP spid="32" grpId="0" animBg="1"/>
      <p:bldP spid="33" grpId="0" animBg="1"/>
      <p:bldP spid="34" grpId="0" animBg="1"/>
      <p:bldP spid="35" grpId="0" animBg="1"/>
      <p:bldP spid="36" grpId="0" animBg="1"/>
      <p:bldP spid="37" grpId="0" animBg="1"/>
      <p:bldP spid="40" grpId="0" animBg="1"/>
      <p:bldP spid="42" grpId="0" animBg="1"/>
      <p:bldP spid="43" grpId="0" animBg="1"/>
      <p:bldP spid="46" grpId="0" animBg="1"/>
      <p:bldP spid="48" grpId="0" animBg="1"/>
      <p:bldP spid="49" grpId="0" animBg="1"/>
      <p:bldP spid="50" grpId="0" animBg="1"/>
      <p:bldP spid="51" grpId="0" animBg="1"/>
      <p:bldP spid="52" grpId="0" animBg="1"/>
      <p:bldP spid="55" grpId="0" animBg="1"/>
      <p:bldP spid="56" grpId="0" animBg="1"/>
      <p:bldP spid="59" grpId="0" animBg="1"/>
      <p:bldP spid="61" grpId="0" animBg="1"/>
      <p:bldP spid="63" grpId="0" animBg="1"/>
      <p:bldP spid="67" grpId="0" animBg="1"/>
      <p:bldP spid="68" grpId="0" animBg="1"/>
      <p:bldP spid="70" grpId="0" animBg="1"/>
      <p:bldP spid="73" grpId="0" animBg="1"/>
      <p:bldP spid="75" grpId="0" animBg="1"/>
      <p:bldP spid="80" grpId="0" animBg="1"/>
      <p:bldP spid="81" grpId="0" animBg="1"/>
      <p:bldP spid="82" grpId="0" animBg="1"/>
      <p:bldP spid="84" grpId="0" animBg="1"/>
      <p:bldP spid="87" grpId="0" animBg="1"/>
      <p:bldP spid="88" grpId="0" animBg="1"/>
      <p:bldP spid="98" grpId="0" animBg="1"/>
      <p:bldP spid="101" grpId="0" animBg="1"/>
      <p:bldP spid="102" grpId="0" animBg="1"/>
      <p:bldP spid="103" grpId="0" animBg="1"/>
      <p:bldP spid="104" grpId="0" animBg="1"/>
      <p:bldP spid="105" grpId="0" animBg="1"/>
      <p:bldP spid="107" grpId="0" animBg="1"/>
      <p:bldP spid="109" grpId="0" animBg="1"/>
      <p:bldP spid="112" grpId="0" animBg="1"/>
      <p:bldP spid="113" grpId="0" animBg="1"/>
      <p:bldP spid="115" grpId="0" animBg="1"/>
      <p:bldP spid="116" grpId="0" animBg="1"/>
      <p:bldP spid="117" grpId="0" animBg="1"/>
      <p:bldP spid="118" grpId="0" animBg="1"/>
      <p:bldP spid="119" grpId="0" animBg="1"/>
      <p:bldP spid="122" grpId="0" animBg="1"/>
      <p:bldP spid="123" grpId="0" animBg="1"/>
      <p:bldP spid="124" grpId="0" animBg="1"/>
      <p:bldP spid="125" grpId="0" animBg="1"/>
      <p:bldP spid="126" grpId="0" animBg="1"/>
      <p:bldP spid="128" grpId="0" animBg="1"/>
      <p:bldP spid="129" grpId="0" animBg="1"/>
      <p:bldP spid="132" grpId="0" animBg="1"/>
      <p:bldP spid="133" grpId="0" animBg="1"/>
      <p:bldP spid="134" grpId="0" animBg="1"/>
      <p:bldP spid="137" grpId="0" animBg="1"/>
      <p:bldP spid="138" grpId="0" animBg="1"/>
      <p:bldP spid="139" grpId="0" animBg="1"/>
      <p:bldP spid="144" grpId="0" animBg="1"/>
      <p:bldP spid="145" grpId="0" animBg="1"/>
      <p:bldP spid="146" grpId="0" animBg="1"/>
      <p:bldP spid="147" grpId="0" animBg="1"/>
      <p:bldP spid="148" grpId="0" animBg="1"/>
      <p:bldP spid="153" grpId="0" animBg="1"/>
      <p:bldP spid="155" grpId="0" animBg="1"/>
      <p:bldP spid="156" grpId="0" animBg="1"/>
      <p:bldP spid="159" grpId="0" animBg="1"/>
      <p:bldP spid="160" grpId="0" animBg="1"/>
      <p:bldP spid="163" grpId="0" animBg="1"/>
      <p:bldP spid="164" grpId="0" animBg="1"/>
      <p:bldP spid="165" grpId="0" animBg="1"/>
      <p:bldP spid="170" grpId="0" animBg="1"/>
      <p:bldP spid="171" grpId="0" animBg="1"/>
      <p:bldP spid="172" grpId="0" animBg="1"/>
      <p:bldP spid="173" grpId="0" animBg="1"/>
      <p:bldP spid="174" grpId="0" animBg="1"/>
      <p:bldP spid="175" grpId="0" animBg="1"/>
      <p:bldP spid="184" grpId="0"/>
      <p:bldP spid="186" grpId="0"/>
      <p:bldP spid="194" grpId="0" animBg="1"/>
      <p:bldP spid="195" grpId="0" animBg="1"/>
      <p:bldP spid="196" grpId="0" animBg="1"/>
      <p:bldP spid="197" grpId="0" animBg="1"/>
      <p:bldP spid="198" grpId="0" animBg="1"/>
      <p:bldP spid="199" grpId="0" animBg="1"/>
      <p:bldP spid="200" grpId="0" animBg="1"/>
      <p:bldP spid="201" grpId="0" animBg="1"/>
      <p:bldP spid="204" grpId="0" animBg="1"/>
      <p:bldP spid="205" grpId="0"/>
      <p:bldP spid="208" grpId="0" animBg="1"/>
      <p:bldP spid="20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2"/>
          <p:cNvSpPr/>
          <p:nvPr/>
        </p:nvSpPr>
        <p:spPr>
          <a:xfrm>
            <a:off x="-343633" y="-228883"/>
            <a:ext cx="6493119" cy="232560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21" dirty="0"/>
              <a:t>What </a:t>
            </a:r>
          </a:p>
        </p:txBody>
      </p:sp>
      <p:sp>
        <p:nvSpPr>
          <p:cNvPr id="3" name="Rechteck 2"/>
          <p:cNvSpPr/>
          <p:nvPr/>
        </p:nvSpPr>
        <p:spPr>
          <a:xfrm>
            <a:off x="1698381" y="6251130"/>
            <a:ext cx="10179293" cy="57489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621"/>
          </a:p>
        </p:txBody>
      </p:sp>
      <p:pic>
        <p:nvPicPr>
          <p:cNvPr id="10244" name="Picture 4" descr="Verschiedene Pillen und tabletten liegen auf einem Telle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393832" y="4006217"/>
            <a:ext cx="4034560" cy="280390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teratrees.files.wordpress.com/2012/03/forest-cloud.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34308" y="580753"/>
            <a:ext cx="4543366" cy="303194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borneo brunei deforestation tropical rainforest logging erosion land degradation rain forest horizontal"/>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4308" y="3855085"/>
            <a:ext cx="4543366" cy="2955036"/>
          </a:xfrm>
          <a:prstGeom prst="rect">
            <a:avLst/>
          </a:prstGeom>
          <a:noFill/>
          <a:extLst>
            <a:ext uri="{909E8E84-426E-40DD-AFC4-6F175D3DCCD1}">
              <a14:hiddenFill xmlns:a14="http://schemas.microsoft.com/office/drawing/2010/main">
                <a:solidFill>
                  <a:srgbClr val="FFFFFF"/>
                </a:solidFill>
              </a14:hiddenFill>
            </a:ext>
          </a:extLst>
        </p:spPr>
      </p:pic>
      <p:pic>
        <p:nvPicPr>
          <p:cNvPr id="17" name="Inhaltsplatzhalter 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393832" y="698298"/>
            <a:ext cx="4070365" cy="2933481"/>
          </a:xfrm>
          <a:prstGeom prst="rect">
            <a:avLst/>
          </a:prstGeom>
        </p:spPr>
      </p:pic>
      <p:sp>
        <p:nvSpPr>
          <p:cNvPr id="4" name="TextBox 3"/>
          <p:cNvSpPr txBox="1"/>
          <p:nvPr/>
        </p:nvSpPr>
        <p:spPr>
          <a:xfrm>
            <a:off x="3305778" y="109913"/>
            <a:ext cx="4368696" cy="523220"/>
          </a:xfrm>
          <a:prstGeom prst="rect">
            <a:avLst/>
          </a:prstGeom>
          <a:noFill/>
        </p:spPr>
        <p:txBody>
          <a:bodyPr wrap="none" rtlCol="0">
            <a:spAutoFit/>
          </a:bodyPr>
          <a:lstStyle/>
          <a:p>
            <a:r>
              <a:rPr lang="en-US" sz="2800" b="1" dirty="0"/>
              <a:t>What Good is Biodiversity??</a:t>
            </a:r>
          </a:p>
        </p:txBody>
      </p:sp>
      <p:pic>
        <p:nvPicPr>
          <p:cNvPr id="6" name="Picture 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556789" y="2161891"/>
            <a:ext cx="4294430" cy="2852271"/>
          </a:xfrm>
          <a:prstGeom prst="rect">
            <a:avLst/>
          </a:prstGeom>
        </p:spPr>
      </p:pic>
    </p:spTree>
    <p:extLst>
      <p:ext uri="{BB962C8B-B14F-4D97-AF65-F5344CB8AC3E}">
        <p14:creationId xmlns:p14="http://schemas.microsoft.com/office/powerpoint/2010/main" val="404458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10018" y="2"/>
            <a:ext cx="9631272" cy="6186309"/>
          </a:xfrm>
          <a:prstGeom prst="rect">
            <a:avLst/>
          </a:prstGeom>
          <a:noFill/>
        </p:spPr>
        <p:txBody>
          <a:bodyPr wrap="square">
            <a:spAutoFit/>
          </a:bodyPr>
          <a:lstStyle/>
          <a:p>
            <a:pPr>
              <a:defRPr/>
            </a:pPr>
            <a:endParaRPr lang="en-US" b="1" dirty="0">
              <a:solidFill>
                <a:schemeClr val="tx2"/>
              </a:solidFill>
            </a:endParaRPr>
          </a:p>
          <a:p>
            <a:pPr>
              <a:defRPr/>
            </a:pPr>
            <a:r>
              <a:rPr lang="en-US" b="1" dirty="0">
                <a:solidFill>
                  <a:schemeClr val="tx2"/>
                </a:solidFill>
              </a:rPr>
              <a:t>Species accumulation with scale will be non-parallel when the abundance and spatial distribution of species is altered—altering </a:t>
            </a:r>
            <a:r>
              <a:rPr lang="en-US" b="1" u="sng" dirty="0">
                <a:solidFill>
                  <a:srgbClr val="FF0000"/>
                </a:solidFill>
              </a:rPr>
              <a:t>N, SAD, or aggregation </a:t>
            </a:r>
          </a:p>
          <a:p>
            <a:pPr>
              <a:defRPr/>
            </a:pPr>
            <a:endParaRPr lang="en-US" dirty="0"/>
          </a:p>
          <a:p>
            <a:pPr>
              <a:defRPr/>
            </a:pPr>
            <a:endParaRPr lang="en-US" dirty="0"/>
          </a:p>
          <a:p>
            <a:pPr>
              <a:defRPr/>
            </a:pPr>
            <a:endParaRPr lang="en-US" dirty="0"/>
          </a:p>
          <a:p>
            <a:pPr marL="342900" indent="-342900">
              <a:buFontTx/>
              <a:buAutoNum type="arabicParenR"/>
              <a:defRPr/>
            </a:pPr>
            <a:r>
              <a:rPr lang="en-US" b="1" dirty="0"/>
              <a:t>The density of individuals (N)</a:t>
            </a:r>
          </a:p>
          <a:p>
            <a:pPr marL="342900" indent="-342900">
              <a:buFontTx/>
              <a:buAutoNum type="arabicParenR"/>
              <a:defRPr/>
            </a:pPr>
            <a:endParaRPr lang="en-US" dirty="0"/>
          </a:p>
          <a:p>
            <a:pPr marL="342900" indent="-342900">
              <a:buFontTx/>
              <a:buAutoNum type="arabicParenR"/>
              <a:defRPr/>
            </a:pPr>
            <a:endParaRPr lang="en-US" dirty="0"/>
          </a:p>
          <a:p>
            <a:pPr marL="342900" indent="-342900">
              <a:buFontTx/>
              <a:buAutoNum type="arabicParenR"/>
              <a:defRPr/>
            </a:pPr>
            <a:endParaRPr lang="en-US" dirty="0"/>
          </a:p>
          <a:p>
            <a:pPr marL="342900" indent="-342900">
              <a:buFontTx/>
              <a:buAutoNum type="arabicParenR"/>
              <a:defRPr/>
            </a:pPr>
            <a:endParaRPr lang="en-US" b="1" dirty="0"/>
          </a:p>
          <a:p>
            <a:pPr marL="342900" indent="-342900">
              <a:buFontTx/>
              <a:buAutoNum type="arabicParenR"/>
              <a:defRPr/>
            </a:pPr>
            <a:endParaRPr lang="en-US" b="1" dirty="0"/>
          </a:p>
          <a:p>
            <a:pPr marL="342900" indent="-342900">
              <a:buFontTx/>
              <a:buAutoNum type="arabicParenR"/>
              <a:defRPr/>
            </a:pPr>
            <a:endParaRPr lang="en-US" b="1" dirty="0"/>
          </a:p>
          <a:p>
            <a:pPr marL="342900" indent="-342900">
              <a:buFontTx/>
              <a:buAutoNum type="arabicParenR"/>
              <a:defRPr/>
            </a:pPr>
            <a:r>
              <a:rPr lang="en-US" b="1" dirty="0"/>
              <a:t>The relative abundance of individuals (SAD)</a:t>
            </a:r>
          </a:p>
          <a:p>
            <a:pPr marL="342900" indent="-342900">
              <a:buFontTx/>
              <a:buAutoNum type="arabicParenR"/>
              <a:defRPr/>
            </a:pPr>
            <a:endParaRPr lang="en-US" dirty="0"/>
          </a:p>
          <a:p>
            <a:pPr marL="342900" indent="-342900">
              <a:buFontTx/>
              <a:buAutoNum type="arabicParenR"/>
              <a:defRPr/>
            </a:pPr>
            <a:endParaRPr lang="en-US" b="1" dirty="0"/>
          </a:p>
          <a:p>
            <a:pPr marL="342900" indent="-342900">
              <a:buFontTx/>
              <a:buAutoNum type="arabicParenR"/>
              <a:defRPr/>
            </a:pPr>
            <a:endParaRPr lang="en-US" b="1" dirty="0"/>
          </a:p>
          <a:p>
            <a:pPr marL="342900" indent="-342900">
              <a:buFontTx/>
              <a:buAutoNum type="arabicParenR"/>
              <a:defRPr/>
            </a:pPr>
            <a:endParaRPr lang="en-US" b="1" dirty="0"/>
          </a:p>
          <a:p>
            <a:pPr marL="342900" indent="-342900">
              <a:buFontTx/>
              <a:buAutoNum type="arabicParenR"/>
              <a:defRPr/>
            </a:pPr>
            <a:endParaRPr lang="en-US" b="1" dirty="0"/>
          </a:p>
          <a:p>
            <a:pPr marL="342900" indent="-342900">
              <a:buFontTx/>
              <a:buAutoNum type="arabicParenR"/>
              <a:defRPr/>
            </a:pPr>
            <a:r>
              <a:rPr lang="en-US" b="1" dirty="0"/>
              <a:t>The spatial aggregation (clumping) among </a:t>
            </a:r>
          </a:p>
          <a:p>
            <a:pPr>
              <a:defRPr/>
            </a:pPr>
            <a:r>
              <a:rPr lang="en-US" b="1" dirty="0"/>
              <a:t> </a:t>
            </a:r>
            <a:r>
              <a:rPr lang="en-US" b="1" dirty="0" smtClean="0"/>
              <a:t>      individuals </a:t>
            </a:r>
            <a:endParaRPr lang="en-US" b="1" dirty="0"/>
          </a:p>
          <a:p>
            <a:pPr>
              <a:defRPr/>
            </a:pPr>
            <a:endParaRPr lang="en-US" dirty="0"/>
          </a:p>
        </p:txBody>
      </p:sp>
      <p:pic>
        <p:nvPicPr>
          <p:cNvPr id="35" name="Picture 3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74273" y="859636"/>
            <a:ext cx="262890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8"/>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125993" y="2483451"/>
            <a:ext cx="2752165" cy="242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10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893860" y="4511167"/>
            <a:ext cx="2464267" cy="2346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701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animEffect transition="in" filter="fade">
                                      <p:cBhvr>
                                        <p:cTn id="15" dur="500"/>
                                        <p:tgtEl>
                                          <p:spTgt spid="3">
                                            <p:txEl>
                                              <p:pRg st="12" end="1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8" end="18"/>
                                            </p:txEl>
                                          </p:spTgt>
                                        </p:tgtEl>
                                        <p:attrNameLst>
                                          <p:attrName>style.visibility</p:attrName>
                                        </p:attrNameLst>
                                      </p:cBhvr>
                                      <p:to>
                                        <p:strVal val="visible"/>
                                      </p:to>
                                    </p:set>
                                    <p:animEffect transition="in" filter="fade">
                                      <p:cBhvr>
                                        <p:cTn id="23" dur="500"/>
                                        <p:tgtEl>
                                          <p:spTgt spid="3">
                                            <p:txEl>
                                              <p:pRg st="18" end="1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9" end="19"/>
                                            </p:txEl>
                                          </p:spTgt>
                                        </p:tgtEl>
                                        <p:attrNameLst>
                                          <p:attrName>style.visibility</p:attrName>
                                        </p:attrNameLst>
                                      </p:cBhvr>
                                      <p:to>
                                        <p:strVal val="visible"/>
                                      </p:to>
                                    </p:set>
                                    <p:animEffect transition="in" filter="fade">
                                      <p:cBhvr>
                                        <p:cTn id="26" dur="500"/>
                                        <p:tgtEl>
                                          <p:spTgt spid="3">
                                            <p:txEl>
                                              <p:pRg st="19" end="1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animEffect transition="in" filter="fade">
                                      <p:cBhvr>
                                        <p:cTn id="2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1"/>
          <p:cNvSpPr txBox="1">
            <a:spLocks noChangeArrowheads="1"/>
          </p:cNvSpPr>
          <p:nvPr/>
        </p:nvSpPr>
        <p:spPr bwMode="auto">
          <a:xfrm>
            <a:off x="2066780" y="66130"/>
            <a:ext cx="926086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b="1" dirty="0">
                <a:solidFill>
                  <a:srgbClr val="C00000"/>
                </a:solidFill>
                <a:latin typeface="Arial" panose="020B0604020202020204" pitchFamily="34" charset="0"/>
              </a:rPr>
              <a:t>What if drivers are not neutral?</a:t>
            </a:r>
          </a:p>
          <a:p>
            <a:pPr eaLnBrk="1" hangingPunct="1">
              <a:spcBef>
                <a:spcPct val="0"/>
              </a:spcBef>
              <a:buFontTx/>
              <a:buNone/>
            </a:pPr>
            <a:r>
              <a:rPr lang="en-US" altLang="en-US" b="1" dirty="0">
                <a:solidFill>
                  <a:srgbClr val="C00000"/>
                </a:solidFill>
                <a:latin typeface="Arial" panose="020B0604020202020204" pitchFamily="34" charset="0"/>
              </a:rPr>
              <a:t>	</a:t>
            </a:r>
            <a:r>
              <a:rPr lang="en-US" altLang="en-US" b="1" dirty="0">
                <a:solidFill>
                  <a:schemeClr val="accent1"/>
                </a:solidFill>
                <a:latin typeface="Arial" panose="020B0604020202020204" pitchFamily="34" charset="0"/>
              </a:rPr>
              <a:t>-More (or less) than ‘more individuals’</a:t>
            </a:r>
          </a:p>
        </p:txBody>
      </p:sp>
      <p:pic>
        <p:nvPicPr>
          <p:cNvPr id="45060" name="Picture 5" descr="http://images.iop.org/objects/erw/news/3/4/1/ERWyes_04_08.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01779" y="3214159"/>
            <a:ext cx="2854392" cy="278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7" descr="A control plot that received no added nitrogen. It contains a wide variety of native prairie perennials including &lt;i&gt;Liastris aspera&lt;/i&gt;, &lt;i&gt;Schizachyrium scoparium&lt;/i&gt;, &lt;i&gt;Solidago nemoralis&lt;/i&gt;, and &lt;i&gt;Andropogon gerardi&lt;/i&gt;. Credit: C Clark."/>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8757" y="1395616"/>
            <a:ext cx="2525684" cy="252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a:off x="1405719" y="3250580"/>
            <a:ext cx="1645687" cy="1647000"/>
          </a:xfrm>
          <a:prstGeom prst="straightConnector1">
            <a:avLst/>
          </a:prstGeom>
          <a:ln w="57150">
            <a:solidFill>
              <a:srgbClr val="FFC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5063" name="TextBox 6"/>
          <p:cNvSpPr txBox="1">
            <a:spLocks noChangeArrowheads="1"/>
          </p:cNvSpPr>
          <p:nvPr/>
        </p:nvSpPr>
        <p:spPr bwMode="auto">
          <a:xfrm>
            <a:off x="176187" y="4897580"/>
            <a:ext cx="1376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dirty="0">
                <a:latin typeface="Arial" panose="020B0604020202020204" pitchFamily="34" charset="0"/>
              </a:rPr>
              <a:t>N Fertilizer</a:t>
            </a:r>
          </a:p>
        </p:txBody>
      </p:sp>
      <p:pic>
        <p:nvPicPr>
          <p:cNvPr id="45064" name="Picture 9" descr="http://t1.gstatic.com/images?q=tbn:ANd9GcSCsLc4RA9amz-bmMLOMBqI2MCbYRLcYIlhP4KcFibFwS7Jt7BcN-coaTC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190" y="1143349"/>
            <a:ext cx="423386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7052758" y="2422052"/>
            <a:ext cx="1482725" cy="576262"/>
          </a:xfrm>
          <a:prstGeom prst="straightConnector1">
            <a:avLst/>
          </a:prstGeom>
          <a:ln w="57150">
            <a:solidFill>
              <a:srgbClr val="FFC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5066" name="TextBox 15"/>
          <p:cNvSpPr txBox="1">
            <a:spLocks noChangeArrowheads="1"/>
          </p:cNvSpPr>
          <p:nvPr/>
        </p:nvSpPr>
        <p:spPr bwMode="auto">
          <a:xfrm>
            <a:off x="6548438" y="3066430"/>
            <a:ext cx="194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dirty="0">
                <a:solidFill>
                  <a:srgbClr val="FFC000"/>
                </a:solidFill>
                <a:latin typeface="Arial" panose="020B0604020202020204" pitchFamily="34" charset="0"/>
              </a:rPr>
              <a:t>Goat </a:t>
            </a:r>
            <a:r>
              <a:rPr lang="en-US" altLang="en-US" sz="1800" b="1" dirty="0" err="1">
                <a:solidFill>
                  <a:srgbClr val="FFC000"/>
                </a:solidFill>
                <a:latin typeface="Arial" panose="020B0604020202020204" pitchFamily="34" charset="0"/>
              </a:rPr>
              <a:t>Exclosure</a:t>
            </a:r>
            <a:endParaRPr lang="en-US" altLang="en-US" sz="1800" b="1" dirty="0">
              <a:solidFill>
                <a:srgbClr val="FFC000"/>
              </a:solidFill>
              <a:latin typeface="Arial" panose="020B0604020202020204" pitchFamily="34" charset="0"/>
            </a:endParaRPr>
          </a:p>
        </p:txBody>
      </p:sp>
      <p:pic>
        <p:nvPicPr>
          <p:cNvPr id="45067" name="Picture 13" descr="Carbon dioxide ve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5028" y="3918243"/>
            <a:ext cx="3756025"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TextBox 24"/>
          <p:cNvSpPr txBox="1">
            <a:spLocks noChangeArrowheads="1"/>
          </p:cNvSpPr>
          <p:nvPr/>
        </p:nvSpPr>
        <p:spPr bwMode="auto">
          <a:xfrm>
            <a:off x="6548438" y="4054475"/>
            <a:ext cx="3168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rgbClr val="FFC000"/>
                </a:solidFill>
                <a:latin typeface="Arial" panose="020B0604020202020204" pitchFamily="34" charset="0"/>
              </a:rPr>
              <a:t>Increased CO</a:t>
            </a:r>
            <a:r>
              <a:rPr lang="en-US" altLang="en-US" sz="1800" b="1" baseline="-25000">
                <a:solidFill>
                  <a:srgbClr val="FFC000"/>
                </a:solidFill>
                <a:latin typeface="Arial" panose="020B0604020202020204" pitchFamily="34" charset="0"/>
              </a:rPr>
              <a:t>2</a:t>
            </a:r>
            <a:r>
              <a:rPr lang="en-US" altLang="en-US" sz="1800" b="1">
                <a:solidFill>
                  <a:srgbClr val="FFC000"/>
                </a:solidFill>
                <a:latin typeface="Arial" panose="020B0604020202020204" pitchFamily="34" charset="0"/>
              </a:rPr>
              <a:t>/acidification</a:t>
            </a:r>
          </a:p>
        </p:txBody>
      </p:sp>
    </p:spTree>
    <p:extLst>
      <p:ext uri="{BB962C8B-B14F-4D97-AF65-F5344CB8AC3E}">
        <p14:creationId xmlns:p14="http://schemas.microsoft.com/office/powerpoint/2010/main" val="33952356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1"/>
          <p:cNvSpPr txBox="1">
            <a:spLocks noChangeArrowheads="1"/>
          </p:cNvSpPr>
          <p:nvPr/>
        </p:nvSpPr>
        <p:spPr bwMode="auto">
          <a:xfrm>
            <a:off x="6321426" y="552451"/>
            <a:ext cx="212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More Even Community</a:t>
            </a:r>
          </a:p>
        </p:txBody>
      </p:sp>
      <p:sp>
        <p:nvSpPr>
          <p:cNvPr id="186" name="TextBox 1"/>
          <p:cNvSpPr txBox="1">
            <a:spLocks noChangeArrowheads="1"/>
          </p:cNvSpPr>
          <p:nvPr/>
        </p:nvSpPr>
        <p:spPr bwMode="auto">
          <a:xfrm>
            <a:off x="8647114" y="1096964"/>
            <a:ext cx="2105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solidFill>
                  <a:srgbClr val="FF0000"/>
                </a:solidFill>
                <a:latin typeface="Arial" panose="020B0604020202020204" pitchFamily="34" charset="0"/>
              </a:rPr>
              <a:t>Less Even Community</a:t>
            </a:r>
          </a:p>
        </p:txBody>
      </p:sp>
      <p:sp>
        <p:nvSpPr>
          <p:cNvPr id="50180" name="Rectangle 2"/>
          <p:cNvSpPr txBox="1">
            <a:spLocks noChangeArrowheads="1"/>
          </p:cNvSpPr>
          <p:nvPr/>
        </p:nvSpPr>
        <p:spPr bwMode="auto">
          <a:xfrm>
            <a:off x="1577976" y="15875"/>
            <a:ext cx="92567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en-US" sz="2700" b="1">
                <a:solidFill>
                  <a:schemeClr val="tx2"/>
                </a:solidFill>
              </a:rPr>
              <a:t>Habitat Loss Often Disproportionately Reduces Rare Species</a:t>
            </a:r>
          </a:p>
        </p:txBody>
      </p:sp>
      <p:sp>
        <p:nvSpPr>
          <p:cNvPr id="3" name="Oval 34"/>
          <p:cNvSpPr>
            <a:spLocks noChangeArrowheads="1"/>
          </p:cNvSpPr>
          <p:nvPr/>
        </p:nvSpPr>
        <p:spPr bwMode="auto">
          <a:xfrm>
            <a:off x="2484439"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 name="Oval 42"/>
          <p:cNvSpPr>
            <a:spLocks noChangeArrowheads="1"/>
          </p:cNvSpPr>
          <p:nvPr/>
        </p:nvSpPr>
        <p:spPr bwMode="auto">
          <a:xfrm>
            <a:off x="2484439"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 name="Oval 43"/>
          <p:cNvSpPr>
            <a:spLocks noChangeArrowheads="1"/>
          </p:cNvSpPr>
          <p:nvPr/>
        </p:nvSpPr>
        <p:spPr bwMode="auto">
          <a:xfrm>
            <a:off x="2484439"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 name="Oval 65"/>
          <p:cNvSpPr>
            <a:spLocks noChangeArrowheads="1"/>
          </p:cNvSpPr>
          <p:nvPr/>
        </p:nvSpPr>
        <p:spPr bwMode="auto">
          <a:xfrm>
            <a:off x="248443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 name="Oval 78"/>
          <p:cNvSpPr>
            <a:spLocks noChangeArrowheads="1"/>
          </p:cNvSpPr>
          <p:nvPr/>
        </p:nvSpPr>
        <p:spPr bwMode="auto">
          <a:xfrm>
            <a:off x="248443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186" name="Oval 140"/>
          <p:cNvSpPr>
            <a:spLocks noChangeArrowheads="1"/>
          </p:cNvSpPr>
          <p:nvPr/>
        </p:nvSpPr>
        <p:spPr bwMode="auto">
          <a:xfrm>
            <a:off x="2484439" y="2762251"/>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187" name="Oval 149"/>
          <p:cNvSpPr>
            <a:spLocks noChangeArrowheads="1"/>
          </p:cNvSpPr>
          <p:nvPr/>
        </p:nvSpPr>
        <p:spPr bwMode="auto">
          <a:xfrm>
            <a:off x="2482850" y="2481264"/>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188" name="Oval 158"/>
          <p:cNvSpPr>
            <a:spLocks noChangeArrowheads="1"/>
          </p:cNvSpPr>
          <p:nvPr/>
        </p:nvSpPr>
        <p:spPr bwMode="auto">
          <a:xfrm>
            <a:off x="2482851"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189" name="Oval 159"/>
          <p:cNvSpPr>
            <a:spLocks noChangeArrowheads="1"/>
          </p:cNvSpPr>
          <p:nvPr/>
        </p:nvSpPr>
        <p:spPr bwMode="auto">
          <a:xfrm>
            <a:off x="2484439" y="3883026"/>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190" name="Oval 160"/>
          <p:cNvSpPr>
            <a:spLocks noChangeArrowheads="1"/>
          </p:cNvSpPr>
          <p:nvPr/>
        </p:nvSpPr>
        <p:spPr bwMode="auto">
          <a:xfrm>
            <a:off x="2484439" y="472281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191" name="Oval 184"/>
          <p:cNvSpPr>
            <a:spLocks noChangeArrowheads="1"/>
          </p:cNvSpPr>
          <p:nvPr/>
        </p:nvSpPr>
        <p:spPr bwMode="auto">
          <a:xfrm>
            <a:off x="2484439" y="500221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192" name="Oval 188"/>
          <p:cNvSpPr>
            <a:spLocks noChangeArrowheads="1"/>
          </p:cNvSpPr>
          <p:nvPr/>
        </p:nvSpPr>
        <p:spPr bwMode="auto">
          <a:xfrm>
            <a:off x="2484439" y="3041651"/>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6" name="Oval 9"/>
          <p:cNvSpPr>
            <a:spLocks noChangeArrowheads="1"/>
          </p:cNvSpPr>
          <p:nvPr/>
        </p:nvSpPr>
        <p:spPr bwMode="auto">
          <a:xfrm>
            <a:off x="5502275" y="50022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7" name="Oval 11"/>
          <p:cNvSpPr>
            <a:spLocks noChangeArrowheads="1"/>
          </p:cNvSpPr>
          <p:nvPr/>
        </p:nvSpPr>
        <p:spPr bwMode="auto">
          <a:xfrm>
            <a:off x="5502275"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8" name="Oval 23"/>
          <p:cNvSpPr>
            <a:spLocks noChangeArrowheads="1"/>
          </p:cNvSpPr>
          <p:nvPr/>
        </p:nvSpPr>
        <p:spPr bwMode="auto">
          <a:xfrm>
            <a:off x="5502275" y="41624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9" name="Oval 29"/>
          <p:cNvSpPr>
            <a:spLocks noChangeArrowheads="1"/>
          </p:cNvSpPr>
          <p:nvPr/>
        </p:nvSpPr>
        <p:spPr bwMode="auto">
          <a:xfrm>
            <a:off x="5502275" y="30416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1" name="Oval 76"/>
          <p:cNvSpPr>
            <a:spLocks noChangeArrowheads="1"/>
          </p:cNvSpPr>
          <p:nvPr/>
        </p:nvSpPr>
        <p:spPr bwMode="auto">
          <a:xfrm>
            <a:off x="5502275"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198" name="Oval 121"/>
          <p:cNvSpPr>
            <a:spLocks noChangeArrowheads="1"/>
          </p:cNvSpPr>
          <p:nvPr/>
        </p:nvSpPr>
        <p:spPr bwMode="auto">
          <a:xfrm>
            <a:off x="5502275" y="3883026"/>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199" name="Oval 157"/>
          <p:cNvSpPr>
            <a:spLocks noChangeArrowheads="1"/>
          </p:cNvSpPr>
          <p:nvPr/>
        </p:nvSpPr>
        <p:spPr bwMode="auto">
          <a:xfrm>
            <a:off x="5502275" y="2481264"/>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00" name="Oval 167"/>
          <p:cNvSpPr>
            <a:spLocks noChangeArrowheads="1"/>
          </p:cNvSpPr>
          <p:nvPr/>
        </p:nvSpPr>
        <p:spPr bwMode="auto">
          <a:xfrm>
            <a:off x="5502275" y="4443414"/>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01" name="Oval 182"/>
          <p:cNvSpPr>
            <a:spLocks noChangeArrowheads="1"/>
          </p:cNvSpPr>
          <p:nvPr/>
        </p:nvSpPr>
        <p:spPr bwMode="auto">
          <a:xfrm>
            <a:off x="5502275" y="192246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02" name="Oval 187"/>
          <p:cNvSpPr>
            <a:spLocks noChangeArrowheads="1"/>
          </p:cNvSpPr>
          <p:nvPr/>
        </p:nvSpPr>
        <p:spPr bwMode="auto">
          <a:xfrm>
            <a:off x="5835650" y="4446589"/>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03" name="Oval 205"/>
          <p:cNvSpPr>
            <a:spLocks noChangeArrowheads="1"/>
          </p:cNvSpPr>
          <p:nvPr/>
        </p:nvSpPr>
        <p:spPr bwMode="auto">
          <a:xfrm>
            <a:off x="5502275" y="2201864"/>
            <a:ext cx="185738"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0" name="Oval 48"/>
          <p:cNvSpPr>
            <a:spLocks noChangeArrowheads="1"/>
          </p:cNvSpPr>
          <p:nvPr/>
        </p:nvSpPr>
        <p:spPr bwMode="auto">
          <a:xfrm>
            <a:off x="3495675" y="19224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2" name="Oval 64"/>
          <p:cNvSpPr>
            <a:spLocks noChangeArrowheads="1"/>
          </p:cNvSpPr>
          <p:nvPr/>
        </p:nvSpPr>
        <p:spPr bwMode="auto">
          <a:xfrm>
            <a:off x="3494089" y="4725989"/>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206" name="Oval 115"/>
          <p:cNvSpPr>
            <a:spLocks noChangeArrowheads="1"/>
          </p:cNvSpPr>
          <p:nvPr/>
        </p:nvSpPr>
        <p:spPr bwMode="auto">
          <a:xfrm>
            <a:off x="3495675" y="3887789"/>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07" name="Oval 124"/>
          <p:cNvSpPr>
            <a:spLocks noChangeArrowheads="1"/>
          </p:cNvSpPr>
          <p:nvPr/>
        </p:nvSpPr>
        <p:spPr bwMode="auto">
          <a:xfrm>
            <a:off x="3494089" y="528320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08" name="Oval 131"/>
          <p:cNvSpPr>
            <a:spLocks noChangeArrowheads="1"/>
          </p:cNvSpPr>
          <p:nvPr/>
        </p:nvSpPr>
        <p:spPr bwMode="auto">
          <a:xfrm>
            <a:off x="3495676" y="3317876"/>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09" name="Oval 165"/>
          <p:cNvSpPr>
            <a:spLocks noChangeArrowheads="1"/>
          </p:cNvSpPr>
          <p:nvPr/>
        </p:nvSpPr>
        <p:spPr bwMode="auto">
          <a:xfrm>
            <a:off x="3494089" y="3038476"/>
            <a:ext cx="187325"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10" name="Oval 169"/>
          <p:cNvSpPr>
            <a:spLocks noChangeArrowheads="1"/>
          </p:cNvSpPr>
          <p:nvPr/>
        </p:nvSpPr>
        <p:spPr bwMode="auto">
          <a:xfrm>
            <a:off x="3495675" y="5003801"/>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11" name="Oval 174"/>
          <p:cNvSpPr>
            <a:spLocks noChangeArrowheads="1"/>
          </p:cNvSpPr>
          <p:nvPr/>
        </p:nvSpPr>
        <p:spPr bwMode="auto">
          <a:xfrm>
            <a:off x="3494089" y="2200276"/>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12" name="Oval 206"/>
          <p:cNvSpPr>
            <a:spLocks noChangeArrowheads="1"/>
          </p:cNvSpPr>
          <p:nvPr/>
        </p:nvSpPr>
        <p:spPr bwMode="auto">
          <a:xfrm>
            <a:off x="3494089" y="4445001"/>
            <a:ext cx="187325" cy="182563"/>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42" name="Oval 15"/>
          <p:cNvSpPr>
            <a:spLocks noChangeArrowheads="1"/>
          </p:cNvSpPr>
          <p:nvPr/>
        </p:nvSpPr>
        <p:spPr bwMode="auto">
          <a:xfrm>
            <a:off x="4837114" y="22034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3" name="Oval 18"/>
          <p:cNvSpPr>
            <a:spLocks noChangeArrowheads="1"/>
          </p:cNvSpPr>
          <p:nvPr/>
        </p:nvSpPr>
        <p:spPr bwMode="auto">
          <a:xfrm>
            <a:off x="4837114"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4" name="Oval 30"/>
          <p:cNvSpPr>
            <a:spLocks noChangeArrowheads="1"/>
          </p:cNvSpPr>
          <p:nvPr/>
        </p:nvSpPr>
        <p:spPr bwMode="auto">
          <a:xfrm>
            <a:off x="4837114"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5" name="Oval 53"/>
          <p:cNvSpPr>
            <a:spLocks noChangeArrowheads="1"/>
          </p:cNvSpPr>
          <p:nvPr/>
        </p:nvSpPr>
        <p:spPr bwMode="auto">
          <a:xfrm>
            <a:off x="4837114"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6" name="Oval 55"/>
          <p:cNvSpPr>
            <a:spLocks noChangeArrowheads="1"/>
          </p:cNvSpPr>
          <p:nvPr/>
        </p:nvSpPr>
        <p:spPr bwMode="auto">
          <a:xfrm>
            <a:off x="4837114" y="3322638"/>
            <a:ext cx="185737"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8" name="Oval 61"/>
          <p:cNvSpPr>
            <a:spLocks noChangeArrowheads="1"/>
          </p:cNvSpPr>
          <p:nvPr/>
        </p:nvSpPr>
        <p:spPr bwMode="auto">
          <a:xfrm>
            <a:off x="4837114" y="41640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219" name="Oval 171"/>
          <p:cNvSpPr>
            <a:spLocks noChangeArrowheads="1"/>
          </p:cNvSpPr>
          <p:nvPr/>
        </p:nvSpPr>
        <p:spPr bwMode="auto">
          <a:xfrm>
            <a:off x="4837114" y="38830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20" name="Oval 175"/>
          <p:cNvSpPr>
            <a:spLocks noChangeArrowheads="1"/>
          </p:cNvSpPr>
          <p:nvPr/>
        </p:nvSpPr>
        <p:spPr bwMode="auto">
          <a:xfrm>
            <a:off x="4837114" y="528320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21" name="Oval 194"/>
          <p:cNvSpPr>
            <a:spLocks noChangeArrowheads="1"/>
          </p:cNvSpPr>
          <p:nvPr/>
        </p:nvSpPr>
        <p:spPr bwMode="auto">
          <a:xfrm>
            <a:off x="4837114" y="4443414"/>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22" name="Oval 198"/>
          <p:cNvSpPr>
            <a:spLocks noChangeArrowheads="1"/>
          </p:cNvSpPr>
          <p:nvPr/>
        </p:nvSpPr>
        <p:spPr bwMode="auto">
          <a:xfrm>
            <a:off x="4837114" y="2482851"/>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23" name="Oval 207"/>
          <p:cNvSpPr>
            <a:spLocks noChangeArrowheads="1"/>
          </p:cNvSpPr>
          <p:nvPr/>
        </p:nvSpPr>
        <p:spPr bwMode="auto">
          <a:xfrm>
            <a:off x="4837114" y="5002214"/>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5" name="Oval 7"/>
          <p:cNvSpPr>
            <a:spLocks noChangeArrowheads="1"/>
          </p:cNvSpPr>
          <p:nvPr/>
        </p:nvSpPr>
        <p:spPr bwMode="auto">
          <a:xfrm>
            <a:off x="5168900"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9" name="Oval 51"/>
          <p:cNvSpPr>
            <a:spLocks noChangeArrowheads="1"/>
          </p:cNvSpPr>
          <p:nvPr/>
        </p:nvSpPr>
        <p:spPr bwMode="auto">
          <a:xfrm>
            <a:off x="5168900" y="24812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0" name="Oval 74"/>
          <p:cNvSpPr>
            <a:spLocks noChangeArrowheads="1"/>
          </p:cNvSpPr>
          <p:nvPr/>
        </p:nvSpPr>
        <p:spPr bwMode="auto">
          <a:xfrm>
            <a:off x="5168901" y="30416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1" name="Oval 79"/>
          <p:cNvSpPr>
            <a:spLocks noChangeArrowheads="1"/>
          </p:cNvSpPr>
          <p:nvPr/>
        </p:nvSpPr>
        <p:spPr bwMode="auto">
          <a:xfrm>
            <a:off x="5168900" y="19224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228" name="Oval 120"/>
          <p:cNvSpPr>
            <a:spLocks noChangeArrowheads="1"/>
          </p:cNvSpPr>
          <p:nvPr/>
        </p:nvSpPr>
        <p:spPr bwMode="auto">
          <a:xfrm>
            <a:off x="5168900" y="3883026"/>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29" name="Oval 126"/>
          <p:cNvSpPr>
            <a:spLocks noChangeArrowheads="1"/>
          </p:cNvSpPr>
          <p:nvPr/>
        </p:nvSpPr>
        <p:spPr bwMode="auto">
          <a:xfrm>
            <a:off x="5168900" y="2762251"/>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30" name="Oval 138"/>
          <p:cNvSpPr>
            <a:spLocks noChangeArrowheads="1"/>
          </p:cNvSpPr>
          <p:nvPr/>
        </p:nvSpPr>
        <p:spPr bwMode="auto">
          <a:xfrm>
            <a:off x="5168900" y="2201864"/>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31" name="Oval 146"/>
          <p:cNvSpPr>
            <a:spLocks noChangeArrowheads="1"/>
          </p:cNvSpPr>
          <p:nvPr/>
        </p:nvSpPr>
        <p:spPr bwMode="auto">
          <a:xfrm>
            <a:off x="5168900" y="5002214"/>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32" name="Oval 177"/>
          <p:cNvSpPr>
            <a:spLocks noChangeArrowheads="1"/>
          </p:cNvSpPr>
          <p:nvPr/>
        </p:nvSpPr>
        <p:spPr bwMode="auto">
          <a:xfrm>
            <a:off x="5168900" y="4162426"/>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33" name="Oval 208"/>
          <p:cNvSpPr>
            <a:spLocks noChangeArrowheads="1"/>
          </p:cNvSpPr>
          <p:nvPr/>
        </p:nvSpPr>
        <p:spPr bwMode="auto">
          <a:xfrm>
            <a:off x="5168900" y="3603626"/>
            <a:ext cx="185738"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9" name="Oval 21"/>
          <p:cNvSpPr>
            <a:spLocks noChangeArrowheads="1"/>
          </p:cNvSpPr>
          <p:nvPr/>
        </p:nvSpPr>
        <p:spPr bwMode="auto">
          <a:xfrm>
            <a:off x="3151189" y="47228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1" name="Oval 52"/>
          <p:cNvSpPr>
            <a:spLocks noChangeArrowheads="1"/>
          </p:cNvSpPr>
          <p:nvPr/>
        </p:nvSpPr>
        <p:spPr bwMode="auto">
          <a:xfrm>
            <a:off x="3152775" y="3322639"/>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2" name="Oval 85"/>
          <p:cNvSpPr>
            <a:spLocks noChangeArrowheads="1"/>
          </p:cNvSpPr>
          <p:nvPr/>
        </p:nvSpPr>
        <p:spPr bwMode="auto">
          <a:xfrm>
            <a:off x="3151189" y="41624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3" name="Oval 107"/>
          <p:cNvSpPr>
            <a:spLocks noChangeArrowheads="1"/>
          </p:cNvSpPr>
          <p:nvPr/>
        </p:nvSpPr>
        <p:spPr bwMode="auto">
          <a:xfrm>
            <a:off x="3152775"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238" name="Oval 129"/>
          <p:cNvSpPr>
            <a:spLocks noChangeArrowheads="1"/>
          </p:cNvSpPr>
          <p:nvPr/>
        </p:nvSpPr>
        <p:spPr bwMode="auto">
          <a:xfrm>
            <a:off x="3151189" y="304165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39" name="Oval 139"/>
          <p:cNvSpPr>
            <a:spLocks noChangeArrowheads="1"/>
          </p:cNvSpPr>
          <p:nvPr/>
        </p:nvSpPr>
        <p:spPr bwMode="auto">
          <a:xfrm>
            <a:off x="3151189" y="276225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40" name="Oval 190"/>
          <p:cNvSpPr>
            <a:spLocks noChangeArrowheads="1"/>
          </p:cNvSpPr>
          <p:nvPr/>
        </p:nvSpPr>
        <p:spPr bwMode="auto">
          <a:xfrm>
            <a:off x="3151189" y="4441826"/>
            <a:ext cx="187325"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41" name="Oval 191"/>
          <p:cNvSpPr>
            <a:spLocks noChangeArrowheads="1"/>
          </p:cNvSpPr>
          <p:nvPr/>
        </p:nvSpPr>
        <p:spPr bwMode="auto">
          <a:xfrm>
            <a:off x="3151189" y="24812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42" name="Oval 197"/>
          <p:cNvSpPr>
            <a:spLocks noChangeArrowheads="1"/>
          </p:cNvSpPr>
          <p:nvPr/>
        </p:nvSpPr>
        <p:spPr bwMode="auto">
          <a:xfrm>
            <a:off x="3151189" y="3602039"/>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43" name="Oval 199"/>
          <p:cNvSpPr>
            <a:spLocks noChangeArrowheads="1"/>
          </p:cNvSpPr>
          <p:nvPr/>
        </p:nvSpPr>
        <p:spPr bwMode="auto">
          <a:xfrm>
            <a:off x="3151189" y="5283201"/>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44" name="Oval 209"/>
          <p:cNvSpPr>
            <a:spLocks noChangeArrowheads="1"/>
          </p:cNvSpPr>
          <p:nvPr/>
        </p:nvSpPr>
        <p:spPr bwMode="auto">
          <a:xfrm>
            <a:off x="3152775" y="5002214"/>
            <a:ext cx="185738"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81" name="Oval 35"/>
          <p:cNvSpPr>
            <a:spLocks noChangeArrowheads="1"/>
          </p:cNvSpPr>
          <p:nvPr/>
        </p:nvSpPr>
        <p:spPr bwMode="auto">
          <a:xfrm>
            <a:off x="1816100" y="50022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2" name="Oval 45"/>
          <p:cNvSpPr>
            <a:spLocks noChangeArrowheads="1"/>
          </p:cNvSpPr>
          <p:nvPr/>
        </p:nvSpPr>
        <p:spPr bwMode="auto">
          <a:xfrm>
            <a:off x="1816100" y="38830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4" name="Oval 58"/>
          <p:cNvSpPr>
            <a:spLocks noChangeArrowheads="1"/>
          </p:cNvSpPr>
          <p:nvPr/>
        </p:nvSpPr>
        <p:spPr bwMode="auto">
          <a:xfrm>
            <a:off x="1816100" y="30416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5" name="Oval 68"/>
          <p:cNvSpPr>
            <a:spLocks noChangeArrowheads="1"/>
          </p:cNvSpPr>
          <p:nvPr/>
        </p:nvSpPr>
        <p:spPr bwMode="auto">
          <a:xfrm>
            <a:off x="1816100"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6" name="Oval 70"/>
          <p:cNvSpPr>
            <a:spLocks noChangeArrowheads="1"/>
          </p:cNvSpPr>
          <p:nvPr/>
        </p:nvSpPr>
        <p:spPr bwMode="auto">
          <a:xfrm>
            <a:off x="1816100"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9" name="Oval 108"/>
          <p:cNvSpPr>
            <a:spLocks noChangeArrowheads="1"/>
          </p:cNvSpPr>
          <p:nvPr/>
        </p:nvSpPr>
        <p:spPr bwMode="auto">
          <a:xfrm>
            <a:off x="1817689"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251" name="Oval 148"/>
          <p:cNvSpPr>
            <a:spLocks noChangeArrowheads="1"/>
          </p:cNvSpPr>
          <p:nvPr/>
        </p:nvSpPr>
        <p:spPr bwMode="auto">
          <a:xfrm>
            <a:off x="1816100" y="3603626"/>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52" name="Oval 172"/>
          <p:cNvSpPr>
            <a:spLocks noChangeArrowheads="1"/>
          </p:cNvSpPr>
          <p:nvPr/>
        </p:nvSpPr>
        <p:spPr bwMode="auto">
          <a:xfrm>
            <a:off x="1816100" y="2762251"/>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53" name="Oval 183"/>
          <p:cNvSpPr>
            <a:spLocks noChangeArrowheads="1"/>
          </p:cNvSpPr>
          <p:nvPr/>
        </p:nvSpPr>
        <p:spPr bwMode="auto">
          <a:xfrm>
            <a:off x="1816100" y="4162426"/>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54" name="Oval 212"/>
          <p:cNvSpPr>
            <a:spLocks noChangeArrowheads="1"/>
          </p:cNvSpPr>
          <p:nvPr/>
        </p:nvSpPr>
        <p:spPr bwMode="auto">
          <a:xfrm>
            <a:off x="1816100" y="5283201"/>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95" name="Oval 13"/>
          <p:cNvSpPr>
            <a:spLocks noChangeArrowheads="1"/>
          </p:cNvSpPr>
          <p:nvPr/>
        </p:nvSpPr>
        <p:spPr bwMode="auto">
          <a:xfrm>
            <a:off x="4505325" y="24812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6" name="Oval 31"/>
          <p:cNvSpPr>
            <a:spLocks noChangeArrowheads="1"/>
          </p:cNvSpPr>
          <p:nvPr/>
        </p:nvSpPr>
        <p:spPr bwMode="auto">
          <a:xfrm>
            <a:off x="4503739" y="38830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7" name="Oval 40"/>
          <p:cNvSpPr>
            <a:spLocks noChangeArrowheads="1"/>
          </p:cNvSpPr>
          <p:nvPr/>
        </p:nvSpPr>
        <p:spPr bwMode="auto">
          <a:xfrm>
            <a:off x="4503739" y="50022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9" name="Oval 56"/>
          <p:cNvSpPr>
            <a:spLocks noChangeArrowheads="1"/>
          </p:cNvSpPr>
          <p:nvPr/>
        </p:nvSpPr>
        <p:spPr bwMode="auto">
          <a:xfrm>
            <a:off x="4505325" y="30416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259" name="Oval 128"/>
          <p:cNvSpPr>
            <a:spLocks noChangeArrowheads="1"/>
          </p:cNvSpPr>
          <p:nvPr/>
        </p:nvSpPr>
        <p:spPr bwMode="auto">
          <a:xfrm>
            <a:off x="4503739"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60" name="Oval 135"/>
          <p:cNvSpPr>
            <a:spLocks noChangeArrowheads="1"/>
          </p:cNvSpPr>
          <p:nvPr/>
        </p:nvSpPr>
        <p:spPr bwMode="auto">
          <a:xfrm>
            <a:off x="4505325" y="3603626"/>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61" name="Oval 142"/>
          <p:cNvSpPr>
            <a:spLocks noChangeArrowheads="1"/>
          </p:cNvSpPr>
          <p:nvPr/>
        </p:nvSpPr>
        <p:spPr bwMode="auto">
          <a:xfrm>
            <a:off x="4503739" y="472281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62" name="Oval 147"/>
          <p:cNvSpPr>
            <a:spLocks noChangeArrowheads="1"/>
          </p:cNvSpPr>
          <p:nvPr/>
        </p:nvSpPr>
        <p:spPr bwMode="auto">
          <a:xfrm>
            <a:off x="4503739" y="528320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63" name="Oval 176"/>
          <p:cNvSpPr>
            <a:spLocks noChangeArrowheads="1"/>
          </p:cNvSpPr>
          <p:nvPr/>
        </p:nvSpPr>
        <p:spPr bwMode="auto">
          <a:xfrm>
            <a:off x="4505325" y="2762251"/>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64" name="Oval 196"/>
          <p:cNvSpPr>
            <a:spLocks noChangeArrowheads="1"/>
          </p:cNvSpPr>
          <p:nvPr/>
        </p:nvSpPr>
        <p:spPr bwMode="auto">
          <a:xfrm>
            <a:off x="4505325" y="2201864"/>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65" name="Oval 213"/>
          <p:cNvSpPr>
            <a:spLocks noChangeArrowheads="1"/>
          </p:cNvSpPr>
          <p:nvPr/>
        </p:nvSpPr>
        <p:spPr bwMode="auto">
          <a:xfrm>
            <a:off x="4503739" y="1922464"/>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8" name="Oval 39"/>
          <p:cNvSpPr>
            <a:spLocks noChangeArrowheads="1"/>
          </p:cNvSpPr>
          <p:nvPr/>
        </p:nvSpPr>
        <p:spPr bwMode="auto">
          <a:xfrm>
            <a:off x="2149475" y="3602039"/>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09" name="Oval 59"/>
          <p:cNvSpPr>
            <a:spLocks noChangeArrowheads="1"/>
          </p:cNvSpPr>
          <p:nvPr/>
        </p:nvSpPr>
        <p:spPr bwMode="auto">
          <a:xfrm>
            <a:off x="2149475" y="27622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0" name="Oval 66"/>
          <p:cNvSpPr>
            <a:spLocks noChangeArrowheads="1"/>
          </p:cNvSpPr>
          <p:nvPr/>
        </p:nvSpPr>
        <p:spPr bwMode="auto">
          <a:xfrm>
            <a:off x="2149475" y="30416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1" name="Oval 75"/>
          <p:cNvSpPr>
            <a:spLocks noChangeArrowheads="1"/>
          </p:cNvSpPr>
          <p:nvPr/>
        </p:nvSpPr>
        <p:spPr bwMode="auto">
          <a:xfrm>
            <a:off x="2149475" y="47228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270" name="Oval 116"/>
          <p:cNvSpPr>
            <a:spLocks noChangeArrowheads="1"/>
          </p:cNvSpPr>
          <p:nvPr/>
        </p:nvSpPr>
        <p:spPr bwMode="auto">
          <a:xfrm>
            <a:off x="2149475" y="192246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71" name="Oval 117"/>
          <p:cNvSpPr>
            <a:spLocks noChangeArrowheads="1"/>
          </p:cNvSpPr>
          <p:nvPr/>
        </p:nvSpPr>
        <p:spPr bwMode="auto">
          <a:xfrm>
            <a:off x="2149475" y="4441826"/>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72" name="Oval 123"/>
          <p:cNvSpPr>
            <a:spLocks noChangeArrowheads="1"/>
          </p:cNvSpPr>
          <p:nvPr/>
        </p:nvSpPr>
        <p:spPr bwMode="auto">
          <a:xfrm>
            <a:off x="2149475" y="248126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73" name="Oval 145"/>
          <p:cNvSpPr>
            <a:spLocks noChangeArrowheads="1"/>
          </p:cNvSpPr>
          <p:nvPr/>
        </p:nvSpPr>
        <p:spPr bwMode="auto">
          <a:xfrm>
            <a:off x="2149475" y="5002214"/>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74" name="Oval 161"/>
          <p:cNvSpPr>
            <a:spLocks noChangeArrowheads="1"/>
          </p:cNvSpPr>
          <p:nvPr/>
        </p:nvSpPr>
        <p:spPr bwMode="auto">
          <a:xfrm>
            <a:off x="2149475" y="5283201"/>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75" name="Oval 185"/>
          <p:cNvSpPr>
            <a:spLocks noChangeArrowheads="1"/>
          </p:cNvSpPr>
          <p:nvPr/>
        </p:nvSpPr>
        <p:spPr bwMode="auto">
          <a:xfrm>
            <a:off x="2149475" y="220186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76" name="Oval 204"/>
          <p:cNvSpPr>
            <a:spLocks noChangeArrowheads="1"/>
          </p:cNvSpPr>
          <p:nvPr/>
        </p:nvSpPr>
        <p:spPr bwMode="auto">
          <a:xfrm>
            <a:off x="2149476" y="3322639"/>
            <a:ext cx="187325"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77" name="Oval 214"/>
          <p:cNvSpPr>
            <a:spLocks noChangeArrowheads="1"/>
          </p:cNvSpPr>
          <p:nvPr/>
        </p:nvSpPr>
        <p:spPr bwMode="auto">
          <a:xfrm>
            <a:off x="2149475" y="4162426"/>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0" name="Oval 12"/>
          <p:cNvSpPr>
            <a:spLocks noChangeArrowheads="1"/>
          </p:cNvSpPr>
          <p:nvPr/>
        </p:nvSpPr>
        <p:spPr bwMode="auto">
          <a:xfrm>
            <a:off x="3838575"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1" name="Oval 20"/>
          <p:cNvSpPr>
            <a:spLocks noChangeArrowheads="1"/>
          </p:cNvSpPr>
          <p:nvPr/>
        </p:nvSpPr>
        <p:spPr bwMode="auto">
          <a:xfrm>
            <a:off x="3838575"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2" name="Oval 38"/>
          <p:cNvSpPr>
            <a:spLocks noChangeArrowheads="1"/>
          </p:cNvSpPr>
          <p:nvPr/>
        </p:nvSpPr>
        <p:spPr bwMode="auto">
          <a:xfrm>
            <a:off x="3838575" y="24812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3" name="Oval 49"/>
          <p:cNvSpPr>
            <a:spLocks noChangeArrowheads="1"/>
          </p:cNvSpPr>
          <p:nvPr/>
        </p:nvSpPr>
        <p:spPr bwMode="auto">
          <a:xfrm>
            <a:off x="3838575"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4" name="Oval 80"/>
          <p:cNvSpPr>
            <a:spLocks noChangeArrowheads="1"/>
          </p:cNvSpPr>
          <p:nvPr/>
        </p:nvSpPr>
        <p:spPr bwMode="auto">
          <a:xfrm>
            <a:off x="3838575" y="41624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5" name="Oval 84"/>
          <p:cNvSpPr>
            <a:spLocks noChangeArrowheads="1"/>
          </p:cNvSpPr>
          <p:nvPr/>
        </p:nvSpPr>
        <p:spPr bwMode="auto">
          <a:xfrm>
            <a:off x="3838575" y="30416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284" name="Oval 163"/>
          <p:cNvSpPr>
            <a:spLocks noChangeArrowheads="1"/>
          </p:cNvSpPr>
          <p:nvPr/>
        </p:nvSpPr>
        <p:spPr bwMode="auto">
          <a:xfrm>
            <a:off x="3838575" y="5002214"/>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85" name="Oval 164"/>
          <p:cNvSpPr>
            <a:spLocks noChangeArrowheads="1"/>
          </p:cNvSpPr>
          <p:nvPr/>
        </p:nvSpPr>
        <p:spPr bwMode="auto">
          <a:xfrm>
            <a:off x="3838575" y="2762251"/>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86" name="Oval 166"/>
          <p:cNvSpPr>
            <a:spLocks noChangeArrowheads="1"/>
          </p:cNvSpPr>
          <p:nvPr/>
        </p:nvSpPr>
        <p:spPr bwMode="auto">
          <a:xfrm>
            <a:off x="3838575" y="3321051"/>
            <a:ext cx="185738"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87" name="Oval 186"/>
          <p:cNvSpPr>
            <a:spLocks noChangeArrowheads="1"/>
          </p:cNvSpPr>
          <p:nvPr/>
        </p:nvSpPr>
        <p:spPr bwMode="auto">
          <a:xfrm>
            <a:off x="3838575" y="192246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88" name="Oval 189"/>
          <p:cNvSpPr>
            <a:spLocks noChangeArrowheads="1"/>
          </p:cNvSpPr>
          <p:nvPr/>
        </p:nvSpPr>
        <p:spPr bwMode="auto">
          <a:xfrm>
            <a:off x="3838575" y="3883026"/>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89" name="Oval 195"/>
          <p:cNvSpPr>
            <a:spLocks noChangeArrowheads="1"/>
          </p:cNvSpPr>
          <p:nvPr/>
        </p:nvSpPr>
        <p:spPr bwMode="auto">
          <a:xfrm>
            <a:off x="3838575" y="2201864"/>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90" name="Oval 216"/>
          <p:cNvSpPr>
            <a:spLocks noChangeArrowheads="1"/>
          </p:cNvSpPr>
          <p:nvPr/>
        </p:nvSpPr>
        <p:spPr bwMode="auto">
          <a:xfrm>
            <a:off x="3838575" y="4722814"/>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3" name="Oval 25"/>
          <p:cNvSpPr>
            <a:spLocks noChangeArrowheads="1"/>
          </p:cNvSpPr>
          <p:nvPr/>
        </p:nvSpPr>
        <p:spPr bwMode="auto">
          <a:xfrm>
            <a:off x="2816226" y="528320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5" name="Oval 57"/>
          <p:cNvSpPr>
            <a:spLocks noChangeArrowheads="1"/>
          </p:cNvSpPr>
          <p:nvPr/>
        </p:nvSpPr>
        <p:spPr bwMode="auto">
          <a:xfrm>
            <a:off x="2817814"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7" name="Oval 83"/>
          <p:cNvSpPr>
            <a:spLocks noChangeArrowheads="1"/>
          </p:cNvSpPr>
          <p:nvPr/>
        </p:nvSpPr>
        <p:spPr bwMode="auto">
          <a:xfrm>
            <a:off x="2817814" y="38830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294" name="Oval 122"/>
          <p:cNvSpPr>
            <a:spLocks noChangeArrowheads="1"/>
          </p:cNvSpPr>
          <p:nvPr/>
        </p:nvSpPr>
        <p:spPr bwMode="auto">
          <a:xfrm>
            <a:off x="2817814" y="248126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95" name="Oval 125"/>
          <p:cNvSpPr>
            <a:spLocks noChangeArrowheads="1"/>
          </p:cNvSpPr>
          <p:nvPr/>
        </p:nvSpPr>
        <p:spPr bwMode="auto">
          <a:xfrm>
            <a:off x="2817814"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96" name="Oval 127"/>
          <p:cNvSpPr>
            <a:spLocks noChangeArrowheads="1"/>
          </p:cNvSpPr>
          <p:nvPr/>
        </p:nvSpPr>
        <p:spPr bwMode="auto">
          <a:xfrm>
            <a:off x="2816226" y="472281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97" name="Oval 143"/>
          <p:cNvSpPr>
            <a:spLocks noChangeArrowheads="1"/>
          </p:cNvSpPr>
          <p:nvPr/>
        </p:nvSpPr>
        <p:spPr bwMode="auto">
          <a:xfrm>
            <a:off x="2817814" y="220186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98" name="Oval 156"/>
          <p:cNvSpPr>
            <a:spLocks noChangeArrowheads="1"/>
          </p:cNvSpPr>
          <p:nvPr/>
        </p:nvSpPr>
        <p:spPr bwMode="auto">
          <a:xfrm>
            <a:off x="2816226"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299" name="Oval 162"/>
          <p:cNvSpPr>
            <a:spLocks noChangeArrowheads="1"/>
          </p:cNvSpPr>
          <p:nvPr/>
        </p:nvSpPr>
        <p:spPr bwMode="auto">
          <a:xfrm>
            <a:off x="2841626" y="4162426"/>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00" name="Oval 170"/>
          <p:cNvSpPr>
            <a:spLocks noChangeArrowheads="1"/>
          </p:cNvSpPr>
          <p:nvPr/>
        </p:nvSpPr>
        <p:spPr bwMode="auto">
          <a:xfrm>
            <a:off x="2817814" y="4443414"/>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01" name="Oval 218"/>
          <p:cNvSpPr>
            <a:spLocks noChangeArrowheads="1"/>
          </p:cNvSpPr>
          <p:nvPr/>
        </p:nvSpPr>
        <p:spPr bwMode="auto">
          <a:xfrm>
            <a:off x="2817814" y="5002214"/>
            <a:ext cx="187325"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6" name="Oval 44"/>
          <p:cNvSpPr>
            <a:spLocks noChangeArrowheads="1"/>
          </p:cNvSpPr>
          <p:nvPr/>
        </p:nvSpPr>
        <p:spPr bwMode="auto">
          <a:xfrm>
            <a:off x="5834064"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8" name="Oval 26"/>
          <p:cNvSpPr>
            <a:spLocks noChangeArrowheads="1"/>
          </p:cNvSpPr>
          <p:nvPr/>
        </p:nvSpPr>
        <p:spPr bwMode="auto">
          <a:xfrm>
            <a:off x="5834064"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9" name="Oval 27"/>
          <p:cNvSpPr>
            <a:spLocks noChangeArrowheads="1"/>
          </p:cNvSpPr>
          <p:nvPr/>
        </p:nvSpPr>
        <p:spPr bwMode="auto">
          <a:xfrm>
            <a:off x="5834064"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0" name="Oval 28"/>
          <p:cNvSpPr>
            <a:spLocks noChangeArrowheads="1"/>
          </p:cNvSpPr>
          <p:nvPr/>
        </p:nvSpPr>
        <p:spPr bwMode="auto">
          <a:xfrm>
            <a:off x="5834064" y="38830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2" name="Oval 109"/>
          <p:cNvSpPr>
            <a:spLocks noChangeArrowheads="1"/>
          </p:cNvSpPr>
          <p:nvPr/>
        </p:nvSpPr>
        <p:spPr bwMode="auto">
          <a:xfrm>
            <a:off x="5834064"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3" name="Oval 110"/>
          <p:cNvSpPr>
            <a:spLocks noChangeArrowheads="1"/>
          </p:cNvSpPr>
          <p:nvPr/>
        </p:nvSpPr>
        <p:spPr bwMode="auto">
          <a:xfrm>
            <a:off x="5834064"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308" name="Oval 118"/>
          <p:cNvSpPr>
            <a:spLocks noChangeArrowheads="1"/>
          </p:cNvSpPr>
          <p:nvPr/>
        </p:nvSpPr>
        <p:spPr bwMode="auto">
          <a:xfrm>
            <a:off x="5834064" y="500221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09" name="Oval 119"/>
          <p:cNvSpPr>
            <a:spLocks noChangeArrowheads="1"/>
          </p:cNvSpPr>
          <p:nvPr/>
        </p:nvSpPr>
        <p:spPr bwMode="auto">
          <a:xfrm>
            <a:off x="5834064" y="19224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10" name="Oval 130"/>
          <p:cNvSpPr>
            <a:spLocks noChangeArrowheads="1"/>
          </p:cNvSpPr>
          <p:nvPr/>
        </p:nvSpPr>
        <p:spPr bwMode="auto">
          <a:xfrm>
            <a:off x="5834064" y="3041651"/>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11" name="Oval 200"/>
          <p:cNvSpPr>
            <a:spLocks noChangeArrowheads="1"/>
          </p:cNvSpPr>
          <p:nvPr/>
        </p:nvSpPr>
        <p:spPr bwMode="auto">
          <a:xfrm>
            <a:off x="5834064" y="4162426"/>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12" name="Oval 215"/>
          <p:cNvSpPr>
            <a:spLocks noChangeArrowheads="1"/>
          </p:cNvSpPr>
          <p:nvPr/>
        </p:nvSpPr>
        <p:spPr bwMode="auto">
          <a:xfrm>
            <a:off x="5834064" y="3603626"/>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61" name="Oval 37"/>
          <p:cNvSpPr>
            <a:spLocks noChangeArrowheads="1"/>
          </p:cNvSpPr>
          <p:nvPr/>
        </p:nvSpPr>
        <p:spPr bwMode="auto">
          <a:xfrm>
            <a:off x="4171950"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2" name="Oval 41"/>
          <p:cNvSpPr>
            <a:spLocks noChangeArrowheads="1"/>
          </p:cNvSpPr>
          <p:nvPr/>
        </p:nvSpPr>
        <p:spPr bwMode="auto">
          <a:xfrm>
            <a:off x="4171950" y="27622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3" name="Oval 47"/>
          <p:cNvSpPr>
            <a:spLocks noChangeArrowheads="1"/>
          </p:cNvSpPr>
          <p:nvPr/>
        </p:nvSpPr>
        <p:spPr bwMode="auto">
          <a:xfrm>
            <a:off x="4171950"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4" name="Oval 77"/>
          <p:cNvSpPr>
            <a:spLocks noChangeArrowheads="1"/>
          </p:cNvSpPr>
          <p:nvPr/>
        </p:nvSpPr>
        <p:spPr bwMode="auto">
          <a:xfrm>
            <a:off x="4171950" y="332105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317" name="Oval 113"/>
          <p:cNvSpPr>
            <a:spLocks noChangeArrowheads="1"/>
          </p:cNvSpPr>
          <p:nvPr/>
        </p:nvSpPr>
        <p:spPr bwMode="auto">
          <a:xfrm>
            <a:off x="4171950" y="192246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18" name="Oval 141"/>
          <p:cNvSpPr>
            <a:spLocks noChangeArrowheads="1"/>
          </p:cNvSpPr>
          <p:nvPr/>
        </p:nvSpPr>
        <p:spPr bwMode="auto">
          <a:xfrm>
            <a:off x="4171950" y="4162426"/>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19" name="Oval 144"/>
          <p:cNvSpPr>
            <a:spLocks noChangeArrowheads="1"/>
          </p:cNvSpPr>
          <p:nvPr/>
        </p:nvSpPr>
        <p:spPr bwMode="auto">
          <a:xfrm>
            <a:off x="4171950" y="5002214"/>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20" name="Oval 173"/>
          <p:cNvSpPr>
            <a:spLocks noChangeArrowheads="1"/>
          </p:cNvSpPr>
          <p:nvPr/>
        </p:nvSpPr>
        <p:spPr bwMode="auto">
          <a:xfrm>
            <a:off x="4171950" y="4722814"/>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21" name="Oval 178"/>
          <p:cNvSpPr>
            <a:spLocks noChangeArrowheads="1"/>
          </p:cNvSpPr>
          <p:nvPr/>
        </p:nvSpPr>
        <p:spPr bwMode="auto">
          <a:xfrm>
            <a:off x="4171950" y="3603626"/>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22" name="Oval 193"/>
          <p:cNvSpPr>
            <a:spLocks noChangeArrowheads="1"/>
          </p:cNvSpPr>
          <p:nvPr/>
        </p:nvSpPr>
        <p:spPr bwMode="auto">
          <a:xfrm>
            <a:off x="4171950" y="3883026"/>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23" name="Oval 219"/>
          <p:cNvSpPr>
            <a:spLocks noChangeArrowheads="1"/>
          </p:cNvSpPr>
          <p:nvPr/>
        </p:nvSpPr>
        <p:spPr bwMode="auto">
          <a:xfrm>
            <a:off x="4170364" y="3041651"/>
            <a:ext cx="185737"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24" name="Rectangle 471"/>
          <p:cNvSpPr>
            <a:spLocks noChangeArrowheads="1"/>
          </p:cNvSpPr>
          <p:nvPr/>
        </p:nvSpPr>
        <p:spPr bwMode="auto">
          <a:xfrm>
            <a:off x="1768476" y="1884363"/>
            <a:ext cx="962025" cy="8318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25" name="Rectangle 472"/>
          <p:cNvSpPr>
            <a:spLocks noChangeArrowheads="1"/>
          </p:cNvSpPr>
          <p:nvPr/>
        </p:nvSpPr>
        <p:spPr bwMode="auto">
          <a:xfrm>
            <a:off x="1768476" y="1884363"/>
            <a:ext cx="1978025" cy="16621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26" name="Rectangle 473"/>
          <p:cNvSpPr>
            <a:spLocks noChangeArrowheads="1"/>
          </p:cNvSpPr>
          <p:nvPr/>
        </p:nvSpPr>
        <p:spPr bwMode="auto">
          <a:xfrm>
            <a:off x="1768476" y="1884363"/>
            <a:ext cx="2994025" cy="25082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27" name="Rectangle 474"/>
          <p:cNvSpPr>
            <a:spLocks noChangeArrowheads="1"/>
          </p:cNvSpPr>
          <p:nvPr/>
        </p:nvSpPr>
        <p:spPr bwMode="auto">
          <a:xfrm>
            <a:off x="1768476" y="1884363"/>
            <a:ext cx="4302125" cy="36306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28" name="Rectangle 538"/>
          <p:cNvSpPr>
            <a:spLocks noChangeArrowheads="1"/>
          </p:cNvSpPr>
          <p:nvPr/>
        </p:nvSpPr>
        <p:spPr bwMode="auto">
          <a:xfrm>
            <a:off x="6916739" y="5824538"/>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0</a:t>
            </a:r>
            <a:endParaRPr lang="en-US" altLang="en-US" sz="1200" b="1">
              <a:latin typeface="Arial" panose="020B0604020202020204" pitchFamily="34" charset="0"/>
            </a:endParaRPr>
          </a:p>
        </p:txBody>
      </p:sp>
      <p:sp>
        <p:nvSpPr>
          <p:cNvPr id="50329" name="Rectangle 539"/>
          <p:cNvSpPr>
            <a:spLocks noChangeArrowheads="1"/>
          </p:cNvSpPr>
          <p:nvPr/>
        </p:nvSpPr>
        <p:spPr bwMode="auto">
          <a:xfrm>
            <a:off x="6916739" y="5459413"/>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2</a:t>
            </a:r>
            <a:endParaRPr lang="en-US" altLang="en-US" sz="1200" b="1">
              <a:latin typeface="Arial" panose="020B0604020202020204" pitchFamily="34" charset="0"/>
            </a:endParaRPr>
          </a:p>
        </p:txBody>
      </p:sp>
      <p:sp>
        <p:nvSpPr>
          <p:cNvPr id="50330" name="Rectangle 540"/>
          <p:cNvSpPr>
            <a:spLocks noChangeArrowheads="1"/>
          </p:cNvSpPr>
          <p:nvPr/>
        </p:nvSpPr>
        <p:spPr bwMode="auto">
          <a:xfrm>
            <a:off x="6916739" y="5103813"/>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4</a:t>
            </a:r>
            <a:endParaRPr lang="en-US" altLang="en-US" sz="1200" b="1">
              <a:latin typeface="Arial" panose="020B0604020202020204" pitchFamily="34" charset="0"/>
            </a:endParaRPr>
          </a:p>
        </p:txBody>
      </p:sp>
      <p:sp>
        <p:nvSpPr>
          <p:cNvPr id="50331" name="Rectangle 541"/>
          <p:cNvSpPr>
            <a:spLocks noChangeArrowheads="1"/>
          </p:cNvSpPr>
          <p:nvPr/>
        </p:nvSpPr>
        <p:spPr bwMode="auto">
          <a:xfrm>
            <a:off x="6916739" y="4738688"/>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6</a:t>
            </a:r>
            <a:endParaRPr lang="en-US" altLang="en-US" sz="1200" b="1">
              <a:latin typeface="Arial" panose="020B0604020202020204" pitchFamily="34" charset="0"/>
            </a:endParaRPr>
          </a:p>
        </p:txBody>
      </p:sp>
      <p:sp>
        <p:nvSpPr>
          <p:cNvPr id="50332" name="Rectangle 542"/>
          <p:cNvSpPr>
            <a:spLocks noChangeArrowheads="1"/>
          </p:cNvSpPr>
          <p:nvPr/>
        </p:nvSpPr>
        <p:spPr bwMode="auto">
          <a:xfrm>
            <a:off x="6916739" y="4373563"/>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8</a:t>
            </a:r>
            <a:endParaRPr lang="en-US" altLang="en-US" sz="1200" b="1">
              <a:latin typeface="Arial" panose="020B0604020202020204" pitchFamily="34" charset="0"/>
            </a:endParaRPr>
          </a:p>
        </p:txBody>
      </p:sp>
      <p:sp>
        <p:nvSpPr>
          <p:cNvPr id="50333" name="Rectangle 543"/>
          <p:cNvSpPr>
            <a:spLocks noChangeArrowheads="1"/>
          </p:cNvSpPr>
          <p:nvPr/>
        </p:nvSpPr>
        <p:spPr bwMode="auto">
          <a:xfrm>
            <a:off x="6878638" y="4010025"/>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10</a:t>
            </a:r>
            <a:endParaRPr lang="en-US" altLang="en-US" sz="1200" b="1">
              <a:latin typeface="Arial" panose="020B0604020202020204" pitchFamily="34" charset="0"/>
            </a:endParaRPr>
          </a:p>
        </p:txBody>
      </p:sp>
      <p:sp>
        <p:nvSpPr>
          <p:cNvPr id="50334" name="Line 550"/>
          <p:cNvSpPr>
            <a:spLocks noChangeShapeType="1"/>
          </p:cNvSpPr>
          <p:nvPr/>
        </p:nvSpPr>
        <p:spPr bwMode="auto">
          <a:xfrm>
            <a:off x="7099300" y="3825876"/>
            <a:ext cx="0" cy="22066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335" name="Text Box 553"/>
          <p:cNvSpPr txBox="1">
            <a:spLocks noChangeArrowheads="1"/>
          </p:cNvSpPr>
          <p:nvPr/>
        </p:nvSpPr>
        <p:spPr bwMode="auto">
          <a:xfrm rot="-5400000">
            <a:off x="5192713" y="4327525"/>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Species Richness</a:t>
            </a:r>
          </a:p>
        </p:txBody>
      </p:sp>
      <p:sp>
        <p:nvSpPr>
          <p:cNvPr id="50336" name="TextBox 2"/>
          <p:cNvSpPr txBox="1">
            <a:spLocks noChangeArrowheads="1"/>
          </p:cNvSpPr>
          <p:nvPr/>
        </p:nvSpPr>
        <p:spPr bwMode="auto">
          <a:xfrm>
            <a:off x="1868488" y="6142038"/>
            <a:ext cx="2595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i="1">
                <a:latin typeface="Arial" panose="020B0604020202020204" pitchFamily="34" charset="0"/>
              </a:rPr>
              <a:t>Chase and Knight 2013</a:t>
            </a:r>
          </a:p>
          <a:p>
            <a:pPr eaLnBrk="1" hangingPunct="1">
              <a:spcBef>
                <a:spcPct val="0"/>
              </a:spcBef>
              <a:buFontTx/>
              <a:buNone/>
            </a:pPr>
            <a:r>
              <a:rPr lang="en-US" altLang="en-US" sz="1800" i="1">
                <a:latin typeface="Arial" panose="020B0604020202020204" pitchFamily="34" charset="0"/>
              </a:rPr>
              <a:t>Ecology Letters</a:t>
            </a:r>
          </a:p>
        </p:txBody>
      </p:sp>
      <p:sp>
        <p:nvSpPr>
          <p:cNvPr id="50337" name="Line 530"/>
          <p:cNvSpPr>
            <a:spLocks noChangeShapeType="1"/>
          </p:cNvSpPr>
          <p:nvPr/>
        </p:nvSpPr>
        <p:spPr bwMode="auto">
          <a:xfrm rot="5400000" flipH="1" flipV="1">
            <a:off x="8549482" y="4544220"/>
            <a:ext cx="17463" cy="29559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338" name="AutoShape 532"/>
          <p:cNvSpPr>
            <a:spLocks noChangeArrowheads="1"/>
          </p:cNvSpPr>
          <p:nvPr/>
        </p:nvSpPr>
        <p:spPr bwMode="auto">
          <a:xfrm>
            <a:off x="9737726" y="3992564"/>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39" name="AutoShape 533"/>
          <p:cNvSpPr>
            <a:spLocks noChangeArrowheads="1"/>
          </p:cNvSpPr>
          <p:nvPr/>
        </p:nvSpPr>
        <p:spPr bwMode="auto">
          <a:xfrm>
            <a:off x="8532813" y="4005264"/>
            <a:ext cx="100012"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40" name="AutoShape 534"/>
          <p:cNvSpPr>
            <a:spLocks noChangeArrowheads="1"/>
          </p:cNvSpPr>
          <p:nvPr/>
        </p:nvSpPr>
        <p:spPr bwMode="auto">
          <a:xfrm>
            <a:off x="7781926" y="4125914"/>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41" name="AutoShape 535"/>
          <p:cNvSpPr>
            <a:spLocks noChangeArrowheads="1"/>
          </p:cNvSpPr>
          <p:nvPr/>
        </p:nvSpPr>
        <p:spPr bwMode="auto">
          <a:xfrm>
            <a:off x="7280276" y="4770439"/>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2" name="AutoShape 532"/>
          <p:cNvSpPr>
            <a:spLocks noChangeArrowheads="1"/>
          </p:cNvSpPr>
          <p:nvPr/>
        </p:nvSpPr>
        <p:spPr bwMode="auto">
          <a:xfrm>
            <a:off x="9750426" y="4025901"/>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193" name="AutoShape 533"/>
          <p:cNvSpPr>
            <a:spLocks noChangeArrowheads="1"/>
          </p:cNvSpPr>
          <p:nvPr/>
        </p:nvSpPr>
        <p:spPr bwMode="auto">
          <a:xfrm>
            <a:off x="8547101" y="4221164"/>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194" name="AutoShape 534"/>
          <p:cNvSpPr>
            <a:spLocks noChangeArrowheads="1"/>
          </p:cNvSpPr>
          <p:nvPr/>
        </p:nvSpPr>
        <p:spPr bwMode="auto">
          <a:xfrm>
            <a:off x="7796213" y="4710114"/>
            <a:ext cx="100012"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195" name="AutoShape 535"/>
          <p:cNvSpPr>
            <a:spLocks noChangeArrowheads="1"/>
          </p:cNvSpPr>
          <p:nvPr/>
        </p:nvSpPr>
        <p:spPr bwMode="auto">
          <a:xfrm>
            <a:off x="7334251" y="5249864"/>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196" name="Left Brace 195"/>
          <p:cNvSpPr/>
          <p:nvPr/>
        </p:nvSpPr>
        <p:spPr>
          <a:xfrm flipH="1">
            <a:off x="7416800" y="4786313"/>
            <a:ext cx="190500" cy="463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197" name="TextBox 196"/>
          <p:cNvSpPr txBox="1">
            <a:spLocks noChangeArrowheads="1"/>
          </p:cNvSpPr>
          <p:nvPr/>
        </p:nvSpPr>
        <p:spPr bwMode="auto">
          <a:xfrm>
            <a:off x="7162800" y="3235325"/>
            <a:ext cx="1398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Large effect</a:t>
            </a:r>
          </a:p>
        </p:txBody>
      </p:sp>
      <p:cxnSp>
        <p:nvCxnSpPr>
          <p:cNvPr id="198" name="Straight Arrow Connector 197"/>
          <p:cNvCxnSpPr/>
          <p:nvPr/>
        </p:nvCxnSpPr>
        <p:spPr>
          <a:xfrm flipH="1">
            <a:off x="7543801" y="3517900"/>
            <a:ext cx="238125" cy="1284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p:nvPr/>
        </p:nvCxnSpPr>
        <p:spPr>
          <a:xfrm>
            <a:off x="9917113" y="3443289"/>
            <a:ext cx="131762" cy="382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0" name="Right Brace 199"/>
          <p:cNvSpPr/>
          <p:nvPr/>
        </p:nvSpPr>
        <p:spPr>
          <a:xfrm>
            <a:off x="9902825" y="3911601"/>
            <a:ext cx="185738" cy="284163"/>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01" name="TextBox 200"/>
          <p:cNvSpPr txBox="1">
            <a:spLocks noChangeArrowheads="1"/>
          </p:cNvSpPr>
          <p:nvPr/>
        </p:nvSpPr>
        <p:spPr bwMode="auto">
          <a:xfrm>
            <a:off x="9212263" y="3044825"/>
            <a:ext cx="1409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Small Effect</a:t>
            </a:r>
          </a:p>
        </p:txBody>
      </p:sp>
      <p:sp>
        <p:nvSpPr>
          <p:cNvPr id="50352" name="TextBox 1"/>
          <p:cNvSpPr txBox="1">
            <a:spLocks noChangeArrowheads="1"/>
          </p:cNvSpPr>
          <p:nvPr/>
        </p:nvSpPr>
        <p:spPr bwMode="auto">
          <a:xfrm>
            <a:off x="6994525" y="6172201"/>
            <a:ext cx="59795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latin typeface="Arial" panose="020B0604020202020204" pitchFamily="34" charset="0"/>
              </a:rPr>
              <a:t>0	30	60	90	120	150	180</a:t>
            </a:r>
          </a:p>
        </p:txBody>
      </p:sp>
      <p:sp>
        <p:nvSpPr>
          <p:cNvPr id="50353" name="Oval 149"/>
          <p:cNvSpPr>
            <a:spLocks noChangeArrowheads="1"/>
          </p:cNvSpPr>
          <p:nvPr/>
        </p:nvSpPr>
        <p:spPr bwMode="auto">
          <a:xfrm>
            <a:off x="1819275" y="2474914"/>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54" name="Oval 214"/>
          <p:cNvSpPr>
            <a:spLocks noChangeArrowheads="1"/>
          </p:cNvSpPr>
          <p:nvPr/>
        </p:nvSpPr>
        <p:spPr bwMode="auto">
          <a:xfrm>
            <a:off x="2476500" y="2220914"/>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55" name="Oval 214"/>
          <p:cNvSpPr>
            <a:spLocks noChangeArrowheads="1"/>
          </p:cNvSpPr>
          <p:nvPr/>
        </p:nvSpPr>
        <p:spPr bwMode="auto">
          <a:xfrm>
            <a:off x="2819400" y="3019426"/>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56" name="Oval 140"/>
          <p:cNvSpPr>
            <a:spLocks noChangeArrowheads="1"/>
          </p:cNvSpPr>
          <p:nvPr/>
        </p:nvSpPr>
        <p:spPr bwMode="auto">
          <a:xfrm>
            <a:off x="1816100" y="3316289"/>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57" name="Oval 197"/>
          <p:cNvSpPr>
            <a:spLocks noChangeArrowheads="1"/>
          </p:cNvSpPr>
          <p:nvPr/>
        </p:nvSpPr>
        <p:spPr bwMode="auto">
          <a:xfrm>
            <a:off x="3484564" y="2754314"/>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58" name="Oval 125"/>
          <p:cNvSpPr>
            <a:spLocks noChangeArrowheads="1"/>
          </p:cNvSpPr>
          <p:nvPr/>
        </p:nvSpPr>
        <p:spPr bwMode="auto">
          <a:xfrm>
            <a:off x="4168776" y="24955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59" name="Oval 183"/>
          <p:cNvSpPr>
            <a:spLocks noChangeArrowheads="1"/>
          </p:cNvSpPr>
          <p:nvPr/>
        </p:nvSpPr>
        <p:spPr bwMode="auto">
          <a:xfrm>
            <a:off x="3151189" y="3887789"/>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0" name="Oval 204"/>
          <p:cNvSpPr>
            <a:spLocks noChangeArrowheads="1"/>
          </p:cNvSpPr>
          <p:nvPr/>
        </p:nvSpPr>
        <p:spPr bwMode="auto">
          <a:xfrm>
            <a:off x="2143126" y="3902076"/>
            <a:ext cx="187325"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1" name="Oval 219"/>
          <p:cNvSpPr>
            <a:spLocks noChangeArrowheads="1"/>
          </p:cNvSpPr>
          <p:nvPr/>
        </p:nvSpPr>
        <p:spPr bwMode="auto">
          <a:xfrm>
            <a:off x="2833689" y="3608389"/>
            <a:ext cx="185737"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2" name="Oval 115"/>
          <p:cNvSpPr>
            <a:spLocks noChangeArrowheads="1"/>
          </p:cNvSpPr>
          <p:nvPr/>
        </p:nvSpPr>
        <p:spPr bwMode="auto">
          <a:xfrm>
            <a:off x="4522789" y="4146551"/>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3" name="Oval 178"/>
          <p:cNvSpPr>
            <a:spLocks noChangeArrowheads="1"/>
          </p:cNvSpPr>
          <p:nvPr/>
        </p:nvSpPr>
        <p:spPr bwMode="auto">
          <a:xfrm>
            <a:off x="3506789" y="414655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4" name="Oval 208"/>
          <p:cNvSpPr>
            <a:spLocks noChangeArrowheads="1"/>
          </p:cNvSpPr>
          <p:nvPr/>
        </p:nvSpPr>
        <p:spPr bwMode="auto">
          <a:xfrm>
            <a:off x="1819275" y="4722814"/>
            <a:ext cx="185738"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5" name="Oval 218"/>
          <p:cNvSpPr>
            <a:spLocks noChangeArrowheads="1"/>
          </p:cNvSpPr>
          <p:nvPr/>
        </p:nvSpPr>
        <p:spPr bwMode="auto">
          <a:xfrm>
            <a:off x="4171951" y="4446589"/>
            <a:ext cx="187325"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6" name="Oval 163"/>
          <p:cNvSpPr>
            <a:spLocks noChangeArrowheads="1"/>
          </p:cNvSpPr>
          <p:nvPr/>
        </p:nvSpPr>
        <p:spPr bwMode="auto">
          <a:xfrm>
            <a:off x="4837114" y="3032126"/>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7" name="Oval 177"/>
          <p:cNvSpPr>
            <a:spLocks noChangeArrowheads="1"/>
          </p:cNvSpPr>
          <p:nvPr/>
        </p:nvSpPr>
        <p:spPr bwMode="auto">
          <a:xfrm>
            <a:off x="4837114" y="19399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8" name="Oval 219"/>
          <p:cNvSpPr>
            <a:spLocks noChangeArrowheads="1"/>
          </p:cNvSpPr>
          <p:nvPr/>
        </p:nvSpPr>
        <p:spPr bwMode="auto">
          <a:xfrm>
            <a:off x="5502275" y="3311526"/>
            <a:ext cx="185738"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69" name="Oval 187"/>
          <p:cNvSpPr>
            <a:spLocks noChangeArrowheads="1"/>
          </p:cNvSpPr>
          <p:nvPr/>
        </p:nvSpPr>
        <p:spPr bwMode="auto">
          <a:xfrm>
            <a:off x="5834064" y="2473326"/>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70" name="Oval 190"/>
          <p:cNvSpPr>
            <a:spLocks noChangeArrowheads="1"/>
          </p:cNvSpPr>
          <p:nvPr/>
        </p:nvSpPr>
        <p:spPr bwMode="auto">
          <a:xfrm>
            <a:off x="5168901" y="4711701"/>
            <a:ext cx="187325"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71" name="Oval 216"/>
          <p:cNvSpPr>
            <a:spLocks noChangeArrowheads="1"/>
          </p:cNvSpPr>
          <p:nvPr/>
        </p:nvSpPr>
        <p:spPr bwMode="auto">
          <a:xfrm>
            <a:off x="5502275" y="4710114"/>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72" name="Text Box 553"/>
          <p:cNvSpPr txBox="1">
            <a:spLocks noChangeArrowheads="1"/>
          </p:cNvSpPr>
          <p:nvPr/>
        </p:nvSpPr>
        <p:spPr bwMode="auto">
          <a:xfrm>
            <a:off x="7831138" y="6383338"/>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Area Sampled</a:t>
            </a:r>
          </a:p>
        </p:txBody>
      </p:sp>
      <p:sp>
        <p:nvSpPr>
          <p:cNvPr id="50373" name="Oval 129"/>
          <p:cNvSpPr>
            <a:spLocks noChangeArrowheads="1"/>
          </p:cNvSpPr>
          <p:nvPr/>
        </p:nvSpPr>
        <p:spPr bwMode="auto">
          <a:xfrm>
            <a:off x="3513139" y="246380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74" name="Oval 126"/>
          <p:cNvSpPr>
            <a:spLocks noChangeArrowheads="1"/>
          </p:cNvSpPr>
          <p:nvPr/>
        </p:nvSpPr>
        <p:spPr bwMode="auto">
          <a:xfrm>
            <a:off x="5168900" y="3328989"/>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75" name="Oval 126"/>
          <p:cNvSpPr>
            <a:spLocks noChangeArrowheads="1"/>
          </p:cNvSpPr>
          <p:nvPr/>
        </p:nvSpPr>
        <p:spPr bwMode="auto">
          <a:xfrm>
            <a:off x="4522789" y="44418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76" name="Oval 141"/>
          <p:cNvSpPr>
            <a:spLocks noChangeArrowheads="1"/>
          </p:cNvSpPr>
          <p:nvPr/>
        </p:nvSpPr>
        <p:spPr bwMode="auto">
          <a:xfrm>
            <a:off x="3171825" y="1925639"/>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77" name="Oval 141"/>
          <p:cNvSpPr>
            <a:spLocks noChangeArrowheads="1"/>
          </p:cNvSpPr>
          <p:nvPr/>
        </p:nvSpPr>
        <p:spPr bwMode="auto">
          <a:xfrm>
            <a:off x="3495675" y="3602039"/>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78" name="Oval 141"/>
          <p:cNvSpPr>
            <a:spLocks noChangeArrowheads="1"/>
          </p:cNvSpPr>
          <p:nvPr/>
        </p:nvSpPr>
        <p:spPr bwMode="auto">
          <a:xfrm>
            <a:off x="5507039" y="2768601"/>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0379" name="Oval 142"/>
          <p:cNvSpPr>
            <a:spLocks noChangeArrowheads="1"/>
          </p:cNvSpPr>
          <p:nvPr/>
        </p:nvSpPr>
        <p:spPr bwMode="auto">
          <a:xfrm>
            <a:off x="5168901" y="4441826"/>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91" name="Freeform 290"/>
          <p:cNvSpPr/>
          <p:nvPr/>
        </p:nvSpPr>
        <p:spPr>
          <a:xfrm>
            <a:off x="7146925" y="4010025"/>
            <a:ext cx="2692400" cy="1633538"/>
          </a:xfrm>
          <a:custGeom>
            <a:avLst/>
            <a:gdLst>
              <a:gd name="connsiteX0" fmla="*/ 0 w 2706624"/>
              <a:gd name="connsiteY0" fmla="*/ 1404938 h 1404938"/>
              <a:gd name="connsiteX1" fmla="*/ 658368 w 2706624"/>
              <a:gd name="connsiteY1" fmla="*/ 197930 h 1404938"/>
              <a:gd name="connsiteX2" fmla="*/ 2706624 w 2706624"/>
              <a:gd name="connsiteY2" fmla="*/ 15050 h 1404938"/>
            </a:gdLst>
            <a:ahLst/>
            <a:cxnLst>
              <a:cxn ang="0">
                <a:pos x="connsiteX0" y="connsiteY0"/>
              </a:cxn>
              <a:cxn ang="0">
                <a:pos x="connsiteX1" y="connsiteY1"/>
              </a:cxn>
              <a:cxn ang="0">
                <a:pos x="connsiteX2" y="connsiteY2"/>
              </a:cxn>
            </a:cxnLst>
            <a:rect l="l" t="t" r="r" b="b"/>
            <a:pathLst>
              <a:path w="2706624" h="1404938">
                <a:moveTo>
                  <a:pt x="0" y="1404938"/>
                </a:moveTo>
                <a:cubicBezTo>
                  <a:pt x="103632" y="917258"/>
                  <a:pt x="207264" y="429578"/>
                  <a:pt x="658368" y="197930"/>
                </a:cubicBezTo>
                <a:cubicBezTo>
                  <a:pt x="1109472" y="-33718"/>
                  <a:pt x="1908048" y="-9334"/>
                  <a:pt x="2706624" y="15050"/>
                </a:cubicBezTo>
              </a:path>
            </a:pathLst>
          </a:cu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92" name="Oval 70"/>
          <p:cNvSpPr>
            <a:spLocks noChangeArrowheads="1"/>
          </p:cNvSpPr>
          <p:nvPr/>
        </p:nvSpPr>
        <p:spPr bwMode="auto">
          <a:xfrm>
            <a:off x="2484439" y="22082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93" name="Oval 59"/>
          <p:cNvSpPr>
            <a:spLocks noChangeArrowheads="1"/>
          </p:cNvSpPr>
          <p:nvPr/>
        </p:nvSpPr>
        <p:spPr bwMode="auto">
          <a:xfrm>
            <a:off x="2157414" y="24749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94" name="Oval 70"/>
          <p:cNvSpPr>
            <a:spLocks noChangeArrowheads="1"/>
          </p:cNvSpPr>
          <p:nvPr/>
        </p:nvSpPr>
        <p:spPr bwMode="auto">
          <a:xfrm>
            <a:off x="2487614"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95" name="Oval 122"/>
          <p:cNvSpPr>
            <a:spLocks noChangeArrowheads="1"/>
          </p:cNvSpPr>
          <p:nvPr/>
        </p:nvSpPr>
        <p:spPr bwMode="auto">
          <a:xfrm>
            <a:off x="2139951" y="220345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96" name="Oval 78"/>
          <p:cNvSpPr>
            <a:spLocks noChangeArrowheads="1"/>
          </p:cNvSpPr>
          <p:nvPr/>
        </p:nvSpPr>
        <p:spPr bwMode="auto">
          <a:xfrm>
            <a:off x="2816225" y="3032126"/>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97" name="Oval 78"/>
          <p:cNvSpPr>
            <a:spLocks noChangeArrowheads="1"/>
          </p:cNvSpPr>
          <p:nvPr/>
        </p:nvSpPr>
        <p:spPr bwMode="auto">
          <a:xfrm>
            <a:off x="3487739" y="2767013"/>
            <a:ext cx="185737"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98" name="Oval 78"/>
          <p:cNvSpPr>
            <a:spLocks noChangeArrowheads="1"/>
          </p:cNvSpPr>
          <p:nvPr/>
        </p:nvSpPr>
        <p:spPr bwMode="auto">
          <a:xfrm>
            <a:off x="3471864" y="2217738"/>
            <a:ext cx="185737"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99" name="Oval 125"/>
          <p:cNvSpPr>
            <a:spLocks noChangeArrowheads="1"/>
          </p:cNvSpPr>
          <p:nvPr/>
        </p:nvSpPr>
        <p:spPr bwMode="auto">
          <a:xfrm>
            <a:off x="1814514" y="278130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00" name="Oval 52"/>
          <p:cNvSpPr>
            <a:spLocks noChangeArrowheads="1"/>
          </p:cNvSpPr>
          <p:nvPr/>
        </p:nvSpPr>
        <p:spPr bwMode="auto">
          <a:xfrm>
            <a:off x="2833689" y="19256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1" name="Oval 78"/>
          <p:cNvSpPr>
            <a:spLocks noChangeArrowheads="1"/>
          </p:cNvSpPr>
          <p:nvPr/>
        </p:nvSpPr>
        <p:spPr bwMode="auto">
          <a:xfrm>
            <a:off x="3514725" y="306070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2" name="Oval 34"/>
          <p:cNvSpPr>
            <a:spLocks noChangeArrowheads="1"/>
          </p:cNvSpPr>
          <p:nvPr/>
        </p:nvSpPr>
        <p:spPr bwMode="auto">
          <a:xfrm>
            <a:off x="3825875" y="33369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3" name="Oval 34"/>
          <p:cNvSpPr>
            <a:spLocks noChangeArrowheads="1"/>
          </p:cNvSpPr>
          <p:nvPr/>
        </p:nvSpPr>
        <p:spPr bwMode="auto">
          <a:xfrm>
            <a:off x="2833689" y="36449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4" name="Oval 34"/>
          <p:cNvSpPr>
            <a:spLocks noChangeArrowheads="1"/>
          </p:cNvSpPr>
          <p:nvPr/>
        </p:nvSpPr>
        <p:spPr bwMode="auto">
          <a:xfrm>
            <a:off x="4184650" y="30480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5" name="Oval 128"/>
          <p:cNvSpPr>
            <a:spLocks noChangeArrowheads="1"/>
          </p:cNvSpPr>
          <p:nvPr/>
        </p:nvSpPr>
        <p:spPr bwMode="auto">
          <a:xfrm>
            <a:off x="2179639" y="4160838"/>
            <a:ext cx="187325" cy="182562"/>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06" name="Oval 56"/>
          <p:cNvSpPr>
            <a:spLocks noChangeArrowheads="1"/>
          </p:cNvSpPr>
          <p:nvPr/>
        </p:nvSpPr>
        <p:spPr bwMode="auto">
          <a:xfrm>
            <a:off x="4505325" y="1951039"/>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7" name="Oval 115"/>
          <p:cNvSpPr>
            <a:spLocks noChangeArrowheads="1"/>
          </p:cNvSpPr>
          <p:nvPr/>
        </p:nvSpPr>
        <p:spPr bwMode="auto">
          <a:xfrm>
            <a:off x="4168775" y="3646489"/>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08" name="Oval 141"/>
          <p:cNvSpPr>
            <a:spLocks noChangeArrowheads="1"/>
          </p:cNvSpPr>
          <p:nvPr/>
        </p:nvSpPr>
        <p:spPr bwMode="auto">
          <a:xfrm>
            <a:off x="2844800" y="4160839"/>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09" name="Oval 35"/>
          <p:cNvSpPr>
            <a:spLocks noChangeArrowheads="1"/>
          </p:cNvSpPr>
          <p:nvPr/>
        </p:nvSpPr>
        <p:spPr bwMode="auto">
          <a:xfrm>
            <a:off x="3173414" y="50228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0" name="Oval 35"/>
          <p:cNvSpPr>
            <a:spLocks noChangeArrowheads="1"/>
          </p:cNvSpPr>
          <p:nvPr/>
        </p:nvSpPr>
        <p:spPr bwMode="auto">
          <a:xfrm>
            <a:off x="2846389" y="444658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1" name="Oval 35"/>
          <p:cNvSpPr>
            <a:spLocks noChangeArrowheads="1"/>
          </p:cNvSpPr>
          <p:nvPr/>
        </p:nvSpPr>
        <p:spPr bwMode="auto">
          <a:xfrm>
            <a:off x="4851400" y="50101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2" name="Oval 35"/>
          <p:cNvSpPr>
            <a:spLocks noChangeArrowheads="1"/>
          </p:cNvSpPr>
          <p:nvPr/>
        </p:nvSpPr>
        <p:spPr bwMode="auto">
          <a:xfrm>
            <a:off x="4864100" y="53022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3" name="Oval 126"/>
          <p:cNvSpPr>
            <a:spLocks noChangeArrowheads="1"/>
          </p:cNvSpPr>
          <p:nvPr/>
        </p:nvSpPr>
        <p:spPr bwMode="auto">
          <a:xfrm>
            <a:off x="5191125" y="4149726"/>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14" name="Oval 126"/>
          <p:cNvSpPr>
            <a:spLocks noChangeArrowheads="1"/>
          </p:cNvSpPr>
          <p:nvPr/>
        </p:nvSpPr>
        <p:spPr bwMode="auto">
          <a:xfrm>
            <a:off x="5538789" y="19399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15" name="Oval 47"/>
          <p:cNvSpPr>
            <a:spLocks noChangeArrowheads="1"/>
          </p:cNvSpPr>
          <p:nvPr/>
        </p:nvSpPr>
        <p:spPr bwMode="auto">
          <a:xfrm>
            <a:off x="4851400" y="19732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6" name="Oval 124"/>
          <p:cNvSpPr>
            <a:spLocks noChangeArrowheads="1"/>
          </p:cNvSpPr>
          <p:nvPr/>
        </p:nvSpPr>
        <p:spPr bwMode="auto">
          <a:xfrm>
            <a:off x="4184651" y="447040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17" name="Oval 12"/>
          <p:cNvSpPr>
            <a:spLocks noChangeArrowheads="1"/>
          </p:cNvSpPr>
          <p:nvPr/>
        </p:nvSpPr>
        <p:spPr bwMode="auto">
          <a:xfrm>
            <a:off x="5538789" y="331628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8" name="Oval 142"/>
          <p:cNvSpPr>
            <a:spLocks noChangeArrowheads="1"/>
          </p:cNvSpPr>
          <p:nvPr/>
        </p:nvSpPr>
        <p:spPr bwMode="auto">
          <a:xfrm>
            <a:off x="2835276" y="501015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19" name="Freeform 318"/>
          <p:cNvSpPr/>
          <p:nvPr/>
        </p:nvSpPr>
        <p:spPr>
          <a:xfrm>
            <a:off x="7143751" y="4084639"/>
            <a:ext cx="2682875" cy="1779587"/>
          </a:xfrm>
          <a:custGeom>
            <a:avLst/>
            <a:gdLst>
              <a:gd name="connsiteX0" fmla="*/ 0 w 2682240"/>
              <a:gd name="connsiteY0" fmla="*/ 1780032 h 1780032"/>
              <a:gd name="connsiteX1" fmla="*/ 390144 w 2682240"/>
              <a:gd name="connsiteY1" fmla="*/ 963168 h 1780032"/>
              <a:gd name="connsiteX2" fmla="*/ 1499616 w 2682240"/>
              <a:gd name="connsiteY2" fmla="*/ 182880 h 1780032"/>
              <a:gd name="connsiteX3" fmla="*/ 2682240 w 2682240"/>
              <a:gd name="connsiteY3" fmla="*/ 0 h 1780032"/>
            </a:gdLst>
            <a:ahLst/>
            <a:cxnLst>
              <a:cxn ang="0">
                <a:pos x="connsiteX0" y="connsiteY0"/>
              </a:cxn>
              <a:cxn ang="0">
                <a:pos x="connsiteX1" y="connsiteY1"/>
              </a:cxn>
              <a:cxn ang="0">
                <a:pos x="connsiteX2" y="connsiteY2"/>
              </a:cxn>
              <a:cxn ang="0">
                <a:pos x="connsiteX3" y="connsiteY3"/>
              </a:cxn>
            </a:cxnLst>
            <a:rect l="l" t="t" r="r" b="b"/>
            <a:pathLst>
              <a:path w="2682240" h="1780032">
                <a:moveTo>
                  <a:pt x="0" y="1780032"/>
                </a:moveTo>
                <a:cubicBezTo>
                  <a:pt x="70104" y="1504696"/>
                  <a:pt x="140208" y="1229360"/>
                  <a:pt x="390144" y="963168"/>
                </a:cubicBezTo>
                <a:cubicBezTo>
                  <a:pt x="640080" y="696976"/>
                  <a:pt x="1117600" y="343408"/>
                  <a:pt x="1499616" y="182880"/>
                </a:cubicBezTo>
                <a:cubicBezTo>
                  <a:pt x="1881632" y="22352"/>
                  <a:pt x="2281936" y="11176"/>
                  <a:pt x="2682240" y="0"/>
                </a:cubicBezTo>
              </a:path>
            </a:pathLst>
          </a:custGeom>
          <a:noFill/>
          <a:ln w="25400"/>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50409"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15051" y="671514"/>
            <a:ext cx="20939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647113" y="1425576"/>
            <a:ext cx="1987550"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091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500"/>
                                        <p:tgtEl>
                                          <p:spTgt spid="2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4"/>
                                        </p:tgtEl>
                                        <p:attrNameLst>
                                          <p:attrName>style.visibility</p:attrName>
                                        </p:attrNameLst>
                                      </p:cBhvr>
                                      <p:to>
                                        <p:strVal val="visible"/>
                                      </p:to>
                                    </p:set>
                                    <p:animEffect transition="in" filter="fade">
                                      <p:cBhvr>
                                        <p:cTn id="13" dur="500"/>
                                        <p:tgtEl>
                                          <p:spTgt spid="29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5"/>
                                        </p:tgtEl>
                                        <p:attrNameLst>
                                          <p:attrName>style.visibility</p:attrName>
                                        </p:attrNameLst>
                                      </p:cBhvr>
                                      <p:to>
                                        <p:strVal val="visible"/>
                                      </p:to>
                                    </p:set>
                                    <p:animEffect transition="in" filter="fade">
                                      <p:cBhvr>
                                        <p:cTn id="16" dur="500"/>
                                        <p:tgtEl>
                                          <p:spTgt spid="29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0"/>
                                        </p:tgtEl>
                                        <p:attrNameLst>
                                          <p:attrName>style.visibility</p:attrName>
                                        </p:attrNameLst>
                                      </p:cBhvr>
                                      <p:to>
                                        <p:strVal val="visible"/>
                                      </p:to>
                                    </p:set>
                                    <p:animEffect transition="in" filter="fade">
                                      <p:cBhvr>
                                        <p:cTn id="19" dur="500"/>
                                        <p:tgtEl>
                                          <p:spTgt spid="30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8"/>
                                        </p:tgtEl>
                                        <p:attrNameLst>
                                          <p:attrName>style.visibility</p:attrName>
                                        </p:attrNameLst>
                                      </p:cBhvr>
                                      <p:to>
                                        <p:strVal val="visible"/>
                                      </p:to>
                                    </p:set>
                                    <p:animEffect transition="in" filter="fade">
                                      <p:cBhvr>
                                        <p:cTn id="22" dur="500"/>
                                        <p:tgtEl>
                                          <p:spTgt spid="29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7"/>
                                        </p:tgtEl>
                                        <p:attrNameLst>
                                          <p:attrName>style.visibility</p:attrName>
                                        </p:attrNameLst>
                                      </p:cBhvr>
                                      <p:to>
                                        <p:strVal val="visible"/>
                                      </p:to>
                                    </p:set>
                                    <p:animEffect transition="in" filter="fade">
                                      <p:cBhvr>
                                        <p:cTn id="25" dur="500"/>
                                        <p:tgtEl>
                                          <p:spTgt spid="29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6"/>
                                        </p:tgtEl>
                                        <p:attrNameLst>
                                          <p:attrName>style.visibility</p:attrName>
                                        </p:attrNameLst>
                                      </p:cBhvr>
                                      <p:to>
                                        <p:strVal val="visible"/>
                                      </p:to>
                                    </p:set>
                                    <p:animEffect transition="in" filter="fade">
                                      <p:cBhvr>
                                        <p:cTn id="28" dur="500"/>
                                        <p:tgtEl>
                                          <p:spTgt spid="29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9"/>
                                        </p:tgtEl>
                                        <p:attrNameLst>
                                          <p:attrName>style.visibility</p:attrName>
                                        </p:attrNameLst>
                                      </p:cBhvr>
                                      <p:to>
                                        <p:strVal val="visible"/>
                                      </p:to>
                                    </p:set>
                                    <p:animEffect transition="in" filter="fade">
                                      <p:cBhvr>
                                        <p:cTn id="31" dur="500"/>
                                        <p:tgtEl>
                                          <p:spTgt spid="29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1"/>
                                        </p:tgtEl>
                                        <p:attrNameLst>
                                          <p:attrName>style.visibility</p:attrName>
                                        </p:attrNameLst>
                                      </p:cBhvr>
                                      <p:to>
                                        <p:strVal val="visible"/>
                                      </p:to>
                                    </p:set>
                                    <p:animEffect transition="in" filter="fade">
                                      <p:cBhvr>
                                        <p:cTn id="34" dur="500"/>
                                        <p:tgtEl>
                                          <p:spTgt spid="30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5"/>
                                        </p:tgtEl>
                                        <p:attrNameLst>
                                          <p:attrName>style.visibility</p:attrName>
                                        </p:attrNameLst>
                                      </p:cBhvr>
                                      <p:to>
                                        <p:strVal val="visible"/>
                                      </p:to>
                                    </p:set>
                                    <p:animEffect transition="in" filter="fade">
                                      <p:cBhvr>
                                        <p:cTn id="37" dur="500"/>
                                        <p:tgtEl>
                                          <p:spTgt spid="30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8"/>
                                        </p:tgtEl>
                                        <p:attrNameLst>
                                          <p:attrName>style.visibility</p:attrName>
                                        </p:attrNameLst>
                                      </p:cBhvr>
                                      <p:to>
                                        <p:strVal val="visible"/>
                                      </p:to>
                                    </p:set>
                                    <p:animEffect transition="in" filter="fade">
                                      <p:cBhvr>
                                        <p:cTn id="40" dur="500"/>
                                        <p:tgtEl>
                                          <p:spTgt spid="30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500"/>
                                        <p:tgtEl>
                                          <p:spTgt spid="30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7"/>
                                        </p:tgtEl>
                                        <p:attrNameLst>
                                          <p:attrName>style.visibility</p:attrName>
                                        </p:attrNameLst>
                                      </p:cBhvr>
                                      <p:to>
                                        <p:strVal val="visible"/>
                                      </p:to>
                                    </p:set>
                                    <p:animEffect transition="in" filter="fade">
                                      <p:cBhvr>
                                        <p:cTn id="46" dur="500"/>
                                        <p:tgtEl>
                                          <p:spTgt spid="30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2"/>
                                        </p:tgtEl>
                                        <p:attrNameLst>
                                          <p:attrName>style.visibility</p:attrName>
                                        </p:attrNameLst>
                                      </p:cBhvr>
                                      <p:to>
                                        <p:strVal val="visible"/>
                                      </p:to>
                                    </p:set>
                                    <p:animEffect transition="in" filter="fade">
                                      <p:cBhvr>
                                        <p:cTn id="49" dur="500"/>
                                        <p:tgtEl>
                                          <p:spTgt spid="30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4"/>
                                        </p:tgtEl>
                                        <p:attrNameLst>
                                          <p:attrName>style.visibility</p:attrName>
                                        </p:attrNameLst>
                                      </p:cBhvr>
                                      <p:to>
                                        <p:strVal val="visible"/>
                                      </p:to>
                                    </p:set>
                                    <p:animEffect transition="in" filter="fade">
                                      <p:cBhvr>
                                        <p:cTn id="52" dur="500"/>
                                        <p:tgtEl>
                                          <p:spTgt spid="30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6"/>
                                        </p:tgtEl>
                                        <p:attrNameLst>
                                          <p:attrName>style.visibility</p:attrName>
                                        </p:attrNameLst>
                                      </p:cBhvr>
                                      <p:to>
                                        <p:strVal val="visible"/>
                                      </p:to>
                                    </p:set>
                                    <p:animEffect transition="in" filter="fade">
                                      <p:cBhvr>
                                        <p:cTn id="55" dur="500"/>
                                        <p:tgtEl>
                                          <p:spTgt spid="30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0"/>
                                        </p:tgtEl>
                                        <p:attrNameLst>
                                          <p:attrName>style.visibility</p:attrName>
                                        </p:attrNameLst>
                                      </p:cBhvr>
                                      <p:to>
                                        <p:strVal val="visible"/>
                                      </p:to>
                                    </p:set>
                                    <p:animEffect transition="in" filter="fade">
                                      <p:cBhvr>
                                        <p:cTn id="58" dur="500"/>
                                        <p:tgtEl>
                                          <p:spTgt spid="3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18"/>
                                        </p:tgtEl>
                                        <p:attrNameLst>
                                          <p:attrName>style.visibility</p:attrName>
                                        </p:attrNameLst>
                                      </p:cBhvr>
                                      <p:to>
                                        <p:strVal val="visible"/>
                                      </p:to>
                                    </p:set>
                                    <p:animEffect transition="in" filter="fade">
                                      <p:cBhvr>
                                        <p:cTn id="61" dur="500"/>
                                        <p:tgtEl>
                                          <p:spTgt spid="3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9"/>
                                        </p:tgtEl>
                                        <p:attrNameLst>
                                          <p:attrName>style.visibility</p:attrName>
                                        </p:attrNameLst>
                                      </p:cBhvr>
                                      <p:to>
                                        <p:strVal val="visible"/>
                                      </p:to>
                                    </p:set>
                                    <p:animEffect transition="in" filter="fade">
                                      <p:cBhvr>
                                        <p:cTn id="64" dur="500"/>
                                        <p:tgtEl>
                                          <p:spTgt spid="30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2"/>
                                        </p:tgtEl>
                                        <p:attrNameLst>
                                          <p:attrName>style.visibility</p:attrName>
                                        </p:attrNameLst>
                                      </p:cBhvr>
                                      <p:to>
                                        <p:strVal val="visible"/>
                                      </p:to>
                                    </p:set>
                                    <p:animEffect transition="in" filter="fade">
                                      <p:cBhvr>
                                        <p:cTn id="67" dur="500"/>
                                        <p:tgtEl>
                                          <p:spTgt spid="3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1"/>
                                        </p:tgtEl>
                                        <p:attrNameLst>
                                          <p:attrName>style.visibility</p:attrName>
                                        </p:attrNameLst>
                                      </p:cBhvr>
                                      <p:to>
                                        <p:strVal val="visible"/>
                                      </p:to>
                                    </p:set>
                                    <p:animEffect transition="in" filter="fade">
                                      <p:cBhvr>
                                        <p:cTn id="70" dur="500"/>
                                        <p:tgtEl>
                                          <p:spTgt spid="3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13"/>
                                        </p:tgtEl>
                                        <p:attrNameLst>
                                          <p:attrName>style.visibility</p:attrName>
                                        </p:attrNameLst>
                                      </p:cBhvr>
                                      <p:to>
                                        <p:strVal val="visible"/>
                                      </p:to>
                                    </p:set>
                                    <p:animEffect transition="in" filter="fade">
                                      <p:cBhvr>
                                        <p:cTn id="73" dur="500"/>
                                        <p:tgtEl>
                                          <p:spTgt spid="3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6"/>
                                        </p:tgtEl>
                                        <p:attrNameLst>
                                          <p:attrName>style.visibility</p:attrName>
                                        </p:attrNameLst>
                                      </p:cBhvr>
                                      <p:to>
                                        <p:strVal val="visible"/>
                                      </p:to>
                                    </p:set>
                                    <p:animEffect transition="in" filter="fade">
                                      <p:cBhvr>
                                        <p:cTn id="76" dur="500"/>
                                        <p:tgtEl>
                                          <p:spTgt spid="31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7"/>
                                        </p:tgtEl>
                                        <p:attrNameLst>
                                          <p:attrName>style.visibility</p:attrName>
                                        </p:attrNameLst>
                                      </p:cBhvr>
                                      <p:to>
                                        <p:strVal val="visible"/>
                                      </p:to>
                                    </p:set>
                                    <p:animEffect transition="in" filter="fade">
                                      <p:cBhvr>
                                        <p:cTn id="79" dur="500"/>
                                        <p:tgtEl>
                                          <p:spTgt spid="31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5"/>
                                        </p:tgtEl>
                                        <p:attrNameLst>
                                          <p:attrName>style.visibility</p:attrName>
                                        </p:attrNameLst>
                                      </p:cBhvr>
                                      <p:to>
                                        <p:strVal val="visible"/>
                                      </p:to>
                                    </p:set>
                                    <p:animEffect transition="in" filter="fade">
                                      <p:cBhvr>
                                        <p:cTn id="82" dur="500"/>
                                        <p:tgtEl>
                                          <p:spTgt spid="31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14"/>
                                        </p:tgtEl>
                                        <p:attrNameLst>
                                          <p:attrName>style.visibility</p:attrName>
                                        </p:attrNameLst>
                                      </p:cBhvr>
                                      <p:to>
                                        <p:strVal val="visible"/>
                                      </p:to>
                                    </p:set>
                                    <p:animEffect transition="in" filter="fade">
                                      <p:cBhvr>
                                        <p:cTn id="85" dur="500"/>
                                        <p:tgtEl>
                                          <p:spTgt spid="31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6"/>
                                        </p:tgtEl>
                                        <p:attrNameLst>
                                          <p:attrName>style.visibility</p:attrName>
                                        </p:attrNameLst>
                                      </p:cBhvr>
                                      <p:to>
                                        <p:strVal val="visible"/>
                                      </p:to>
                                    </p:set>
                                    <p:animEffect transition="in" filter="fade">
                                      <p:cBhvr>
                                        <p:cTn id="88" dur="500"/>
                                        <p:tgtEl>
                                          <p:spTgt spid="18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92"/>
                                        </p:tgtEl>
                                        <p:attrNameLst>
                                          <p:attrName>style.visibility</p:attrName>
                                        </p:attrNameLst>
                                      </p:cBhvr>
                                      <p:to>
                                        <p:strVal val="visible"/>
                                      </p:to>
                                    </p:set>
                                    <p:animEffect transition="in" filter="fade">
                                      <p:cBhvr>
                                        <p:cTn id="91" dur="500"/>
                                        <p:tgtEl>
                                          <p:spTgt spid="19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93"/>
                                        </p:tgtEl>
                                        <p:attrNameLst>
                                          <p:attrName>style.visibility</p:attrName>
                                        </p:attrNameLst>
                                      </p:cBhvr>
                                      <p:to>
                                        <p:strVal val="visible"/>
                                      </p:to>
                                    </p:set>
                                    <p:animEffect transition="in" filter="fade">
                                      <p:cBhvr>
                                        <p:cTn id="94" dur="500"/>
                                        <p:tgtEl>
                                          <p:spTgt spid="19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94"/>
                                        </p:tgtEl>
                                        <p:attrNameLst>
                                          <p:attrName>style.visibility</p:attrName>
                                        </p:attrNameLst>
                                      </p:cBhvr>
                                      <p:to>
                                        <p:strVal val="visible"/>
                                      </p:to>
                                    </p:set>
                                    <p:animEffect transition="in" filter="fade">
                                      <p:cBhvr>
                                        <p:cTn id="97" dur="500"/>
                                        <p:tgtEl>
                                          <p:spTgt spid="19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95"/>
                                        </p:tgtEl>
                                        <p:attrNameLst>
                                          <p:attrName>style.visibility</p:attrName>
                                        </p:attrNameLst>
                                      </p:cBhvr>
                                      <p:to>
                                        <p:strVal val="visible"/>
                                      </p:to>
                                    </p:set>
                                    <p:animEffect transition="in" filter="fade">
                                      <p:cBhvr>
                                        <p:cTn id="100" dur="500"/>
                                        <p:tgtEl>
                                          <p:spTgt spid="195"/>
                                        </p:tgtEl>
                                      </p:cBhvr>
                                    </p:animEffect>
                                  </p:childTnLst>
                                </p:cTn>
                              </p:par>
                              <p:par>
                                <p:cTn id="101" presetID="10" presetClass="entr" presetSubtype="0" fill="hold" nodeType="withEffect">
                                  <p:stCondLst>
                                    <p:cond delay="0"/>
                                  </p:stCondLst>
                                  <p:childTnLst>
                                    <p:set>
                                      <p:cBhvr>
                                        <p:cTn id="102" dur="1" fill="hold">
                                          <p:stCondLst>
                                            <p:cond delay="0"/>
                                          </p:stCondLst>
                                        </p:cTn>
                                        <p:tgtEl>
                                          <p:spTgt spid="319"/>
                                        </p:tgtEl>
                                        <p:attrNameLst>
                                          <p:attrName>style.visibility</p:attrName>
                                        </p:attrNameLst>
                                      </p:cBhvr>
                                      <p:to>
                                        <p:strVal val="visible"/>
                                      </p:to>
                                    </p:set>
                                    <p:animEffect transition="in" filter="fade">
                                      <p:cBhvr>
                                        <p:cTn id="103" dur="500"/>
                                        <p:tgtEl>
                                          <p:spTgt spid="319"/>
                                        </p:tgtEl>
                                      </p:cBhvr>
                                    </p:animEffect>
                                  </p:childTnLst>
                                </p:cTn>
                              </p:par>
                              <p:par>
                                <p:cTn id="104" presetID="10" presetClass="entr" presetSubtype="0" fill="hold" grpId="0" nodeType="withEffect">
                                  <p:stCondLst>
                                    <p:cond delay="1000"/>
                                  </p:stCondLst>
                                  <p:childTnLst>
                                    <p:set>
                                      <p:cBhvr>
                                        <p:cTn id="105" dur="1" fill="hold">
                                          <p:stCondLst>
                                            <p:cond delay="0"/>
                                          </p:stCondLst>
                                        </p:cTn>
                                        <p:tgtEl>
                                          <p:spTgt spid="196"/>
                                        </p:tgtEl>
                                        <p:attrNameLst>
                                          <p:attrName>style.visibility</p:attrName>
                                        </p:attrNameLst>
                                      </p:cBhvr>
                                      <p:to>
                                        <p:strVal val="visible"/>
                                      </p:to>
                                    </p:set>
                                    <p:animEffect transition="in" filter="fade">
                                      <p:cBhvr>
                                        <p:cTn id="106" dur="500"/>
                                        <p:tgtEl>
                                          <p:spTgt spid="196"/>
                                        </p:tgtEl>
                                      </p:cBhvr>
                                    </p:animEffect>
                                  </p:childTnLst>
                                </p:cTn>
                              </p:par>
                              <p:par>
                                <p:cTn id="107" presetID="10" presetClass="entr" presetSubtype="0" fill="hold" nodeType="withEffect">
                                  <p:stCondLst>
                                    <p:cond delay="1000"/>
                                  </p:stCondLst>
                                  <p:childTnLst>
                                    <p:set>
                                      <p:cBhvr>
                                        <p:cTn id="108" dur="1" fill="hold">
                                          <p:stCondLst>
                                            <p:cond delay="0"/>
                                          </p:stCondLst>
                                        </p:cTn>
                                        <p:tgtEl>
                                          <p:spTgt spid="198"/>
                                        </p:tgtEl>
                                        <p:attrNameLst>
                                          <p:attrName>style.visibility</p:attrName>
                                        </p:attrNameLst>
                                      </p:cBhvr>
                                      <p:to>
                                        <p:strVal val="visible"/>
                                      </p:to>
                                    </p:set>
                                    <p:animEffect transition="in" filter="fade">
                                      <p:cBhvr>
                                        <p:cTn id="109" dur="500"/>
                                        <p:tgtEl>
                                          <p:spTgt spid="198"/>
                                        </p:tgtEl>
                                      </p:cBhvr>
                                    </p:animEffect>
                                  </p:childTnLst>
                                </p:cTn>
                              </p:par>
                              <p:par>
                                <p:cTn id="110" presetID="10" presetClass="entr" presetSubtype="0" fill="hold" grpId="0" nodeType="withEffect">
                                  <p:stCondLst>
                                    <p:cond delay="1000"/>
                                  </p:stCondLst>
                                  <p:childTnLst>
                                    <p:set>
                                      <p:cBhvr>
                                        <p:cTn id="111" dur="1" fill="hold">
                                          <p:stCondLst>
                                            <p:cond delay="0"/>
                                          </p:stCondLst>
                                        </p:cTn>
                                        <p:tgtEl>
                                          <p:spTgt spid="197"/>
                                        </p:tgtEl>
                                        <p:attrNameLst>
                                          <p:attrName>style.visibility</p:attrName>
                                        </p:attrNameLst>
                                      </p:cBhvr>
                                      <p:to>
                                        <p:strVal val="visible"/>
                                      </p:to>
                                    </p:set>
                                    <p:animEffect transition="in" filter="fade">
                                      <p:cBhvr>
                                        <p:cTn id="112" dur="500"/>
                                        <p:tgtEl>
                                          <p:spTgt spid="197"/>
                                        </p:tgtEl>
                                      </p:cBhvr>
                                    </p:animEffect>
                                  </p:childTnLst>
                                </p:cTn>
                              </p:par>
                              <p:par>
                                <p:cTn id="113" presetID="10" presetClass="entr" presetSubtype="0" fill="hold" grpId="0" nodeType="withEffect">
                                  <p:stCondLst>
                                    <p:cond delay="1750"/>
                                  </p:stCondLst>
                                  <p:childTnLst>
                                    <p:set>
                                      <p:cBhvr>
                                        <p:cTn id="114" dur="1" fill="hold">
                                          <p:stCondLst>
                                            <p:cond delay="0"/>
                                          </p:stCondLst>
                                        </p:cTn>
                                        <p:tgtEl>
                                          <p:spTgt spid="200"/>
                                        </p:tgtEl>
                                        <p:attrNameLst>
                                          <p:attrName>style.visibility</p:attrName>
                                        </p:attrNameLst>
                                      </p:cBhvr>
                                      <p:to>
                                        <p:strVal val="visible"/>
                                      </p:to>
                                    </p:set>
                                    <p:animEffect transition="in" filter="fade">
                                      <p:cBhvr>
                                        <p:cTn id="115" dur="500"/>
                                        <p:tgtEl>
                                          <p:spTgt spid="200"/>
                                        </p:tgtEl>
                                      </p:cBhvr>
                                    </p:animEffect>
                                  </p:childTnLst>
                                </p:cTn>
                              </p:par>
                              <p:par>
                                <p:cTn id="116" presetID="10" presetClass="entr" presetSubtype="0" fill="hold" nodeType="withEffect">
                                  <p:stCondLst>
                                    <p:cond delay="1750"/>
                                  </p:stCondLst>
                                  <p:childTnLst>
                                    <p:set>
                                      <p:cBhvr>
                                        <p:cTn id="117" dur="1" fill="hold">
                                          <p:stCondLst>
                                            <p:cond delay="0"/>
                                          </p:stCondLst>
                                        </p:cTn>
                                        <p:tgtEl>
                                          <p:spTgt spid="199"/>
                                        </p:tgtEl>
                                        <p:attrNameLst>
                                          <p:attrName>style.visibility</p:attrName>
                                        </p:attrNameLst>
                                      </p:cBhvr>
                                      <p:to>
                                        <p:strVal val="visible"/>
                                      </p:to>
                                    </p:set>
                                    <p:animEffect transition="in" filter="fade">
                                      <p:cBhvr>
                                        <p:cTn id="118" dur="500"/>
                                        <p:tgtEl>
                                          <p:spTgt spid="199"/>
                                        </p:tgtEl>
                                      </p:cBhvr>
                                    </p:animEffect>
                                  </p:childTnLst>
                                </p:cTn>
                              </p:par>
                              <p:par>
                                <p:cTn id="119" presetID="10" presetClass="entr" presetSubtype="0" fill="hold" grpId="0" nodeType="withEffect">
                                  <p:stCondLst>
                                    <p:cond delay="1750"/>
                                  </p:stCondLst>
                                  <p:childTnLst>
                                    <p:set>
                                      <p:cBhvr>
                                        <p:cTn id="120" dur="1" fill="hold">
                                          <p:stCondLst>
                                            <p:cond delay="0"/>
                                          </p:stCondLst>
                                        </p:cTn>
                                        <p:tgtEl>
                                          <p:spTgt spid="201"/>
                                        </p:tgtEl>
                                        <p:attrNameLst>
                                          <p:attrName>style.visibility</p:attrName>
                                        </p:attrNameLst>
                                      </p:cBhvr>
                                      <p:to>
                                        <p:strVal val="visible"/>
                                      </p:to>
                                    </p:set>
                                    <p:animEffect transition="in" filter="fade">
                                      <p:cBhvr>
                                        <p:cTn id="121" dur="500"/>
                                        <p:tgtEl>
                                          <p:spTgt spid="201"/>
                                        </p:tgtEl>
                                      </p:cBhvr>
                                    </p:animEffect>
                                  </p:childTnLst>
                                </p:cTn>
                              </p:par>
                              <p:par>
                                <p:cTn id="122" presetID="10" presetClass="entr" presetSubtype="0" fill="hold" nodeType="withEffect">
                                  <p:stCondLst>
                                    <p:cond delay="0"/>
                                  </p:stCondLst>
                                  <p:childTnLst>
                                    <p:set>
                                      <p:cBhvr>
                                        <p:cTn id="123" dur="1" fill="hold">
                                          <p:stCondLst>
                                            <p:cond delay="0"/>
                                          </p:stCondLst>
                                        </p:cTn>
                                        <p:tgtEl>
                                          <p:spTgt spid="63491"/>
                                        </p:tgtEl>
                                        <p:attrNameLst>
                                          <p:attrName>style.visibility</p:attrName>
                                        </p:attrNameLst>
                                      </p:cBhvr>
                                      <p:to>
                                        <p:strVal val="visible"/>
                                      </p:to>
                                    </p:set>
                                    <p:animEffect transition="in" filter="fade">
                                      <p:cBhvr>
                                        <p:cTn id="124" dur="5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2" grpId="0" animBg="1"/>
      <p:bldP spid="193" grpId="0" animBg="1"/>
      <p:bldP spid="194" grpId="0" animBg="1"/>
      <p:bldP spid="195" grpId="0" animBg="1"/>
      <p:bldP spid="196" grpId="0" animBg="1"/>
      <p:bldP spid="197" grpId="0"/>
      <p:bldP spid="200" grpId="0" animBg="1"/>
      <p:bldP spid="201" grpId="0"/>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54252" y="857602"/>
            <a:ext cx="5806684" cy="6000398"/>
          </a:xfrm>
          <a:prstGeom prst="rect">
            <a:avLst/>
          </a:prstGeom>
        </p:spPr>
      </p:pic>
      <p:sp>
        <p:nvSpPr>
          <p:cNvPr id="4" name="TextBox 3"/>
          <p:cNvSpPr txBox="1"/>
          <p:nvPr/>
        </p:nvSpPr>
        <p:spPr>
          <a:xfrm>
            <a:off x="887932" y="279434"/>
            <a:ext cx="4102341" cy="461665"/>
          </a:xfrm>
          <a:prstGeom prst="rect">
            <a:avLst/>
          </a:prstGeom>
          <a:noFill/>
        </p:spPr>
        <p:txBody>
          <a:bodyPr wrap="none" rtlCol="0">
            <a:spAutoFit/>
          </a:bodyPr>
          <a:lstStyle/>
          <a:p>
            <a:r>
              <a:rPr lang="en-US" sz="2400" b="1" dirty="0" smtClean="0"/>
              <a:t>Gradients of habitat </a:t>
            </a:r>
            <a:r>
              <a:rPr lang="en-US" sz="2400" b="1" dirty="0" err="1" smtClean="0"/>
              <a:t>loss</a:t>
            </a:r>
            <a:r>
              <a:rPr lang="en-US" sz="2400" b="1" dirty="0" err="1" smtClean="0">
                <a:sym typeface="Wingdings" panose="05000000000000000000" pitchFamily="2" charset="2"/>
              </a:rPr>
              <a:t>SAR</a:t>
            </a:r>
            <a:endParaRPr lang="en-US" sz="2400" b="1" dirty="0"/>
          </a:p>
        </p:txBody>
      </p:sp>
    </p:spTree>
    <p:extLst>
      <p:ext uri="{BB962C8B-B14F-4D97-AF65-F5344CB8AC3E}">
        <p14:creationId xmlns:p14="http://schemas.microsoft.com/office/powerpoint/2010/main" val="18035050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741BD-5AC2-4FF6-B52B-BB6ED5A2D2C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21883" y="80561"/>
            <a:ext cx="7562810" cy="6542826"/>
          </a:xfrm>
          <a:prstGeom prst="rect">
            <a:avLst/>
          </a:prstGeom>
        </p:spPr>
      </p:pic>
      <p:sp>
        <p:nvSpPr>
          <p:cNvPr id="4" name="TextBox 3">
            <a:extLst>
              <a:ext uri="{FF2B5EF4-FFF2-40B4-BE49-F238E27FC236}">
                <a16:creationId xmlns:a16="http://schemas.microsoft.com/office/drawing/2014/main" id="{618B9892-EA48-4603-B06E-E1761DE99719}"/>
              </a:ext>
            </a:extLst>
          </p:cNvPr>
          <p:cNvSpPr txBox="1"/>
          <p:nvPr/>
        </p:nvSpPr>
        <p:spPr>
          <a:xfrm>
            <a:off x="9207127" y="6438721"/>
            <a:ext cx="1980222" cy="369332"/>
          </a:xfrm>
          <a:prstGeom prst="rect">
            <a:avLst/>
          </a:prstGeom>
          <a:noFill/>
        </p:spPr>
        <p:txBody>
          <a:bodyPr wrap="none" rtlCol="0">
            <a:spAutoFit/>
          </a:bodyPr>
          <a:lstStyle/>
          <a:p>
            <a:r>
              <a:rPr lang="en-US" dirty="0"/>
              <a:t>Horvath et al. 2019</a:t>
            </a:r>
          </a:p>
        </p:txBody>
      </p:sp>
    </p:spTree>
    <p:extLst>
      <p:ext uri="{BB962C8B-B14F-4D97-AF65-F5344CB8AC3E}">
        <p14:creationId xmlns:p14="http://schemas.microsoft.com/office/powerpoint/2010/main" val="588106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6290AA-4318-4492-B92F-5D9EF8723306}"/>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146169" y="370880"/>
            <a:ext cx="6802538" cy="5370425"/>
          </a:xfrm>
          <a:prstGeom prst="rect">
            <a:avLst/>
          </a:prstGeom>
        </p:spPr>
      </p:pic>
      <p:sp>
        <p:nvSpPr>
          <p:cNvPr id="3" name="TextBox 2">
            <a:extLst>
              <a:ext uri="{FF2B5EF4-FFF2-40B4-BE49-F238E27FC236}">
                <a16:creationId xmlns:a16="http://schemas.microsoft.com/office/drawing/2014/main" id="{F21802CB-5A6A-4074-BF20-B8063A2210AE}"/>
              </a:ext>
            </a:extLst>
          </p:cNvPr>
          <p:cNvSpPr txBox="1"/>
          <p:nvPr/>
        </p:nvSpPr>
        <p:spPr>
          <a:xfrm>
            <a:off x="8019068" y="6304002"/>
            <a:ext cx="1980222" cy="369332"/>
          </a:xfrm>
          <a:prstGeom prst="rect">
            <a:avLst/>
          </a:prstGeom>
          <a:noFill/>
        </p:spPr>
        <p:txBody>
          <a:bodyPr wrap="none" rtlCol="0">
            <a:spAutoFit/>
          </a:bodyPr>
          <a:lstStyle/>
          <a:p>
            <a:r>
              <a:rPr lang="en-US" dirty="0"/>
              <a:t>Horvath et al. 2019</a:t>
            </a:r>
          </a:p>
        </p:txBody>
      </p:sp>
    </p:spTree>
    <p:extLst>
      <p:ext uri="{BB962C8B-B14F-4D97-AF65-F5344CB8AC3E}">
        <p14:creationId xmlns:p14="http://schemas.microsoft.com/office/powerpoint/2010/main" val="33705426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t="56062"/>
          <a:stretch/>
        </p:blipFill>
        <p:spPr>
          <a:xfrm>
            <a:off x="409353" y="381494"/>
            <a:ext cx="6668219" cy="1348794"/>
          </a:xfrm>
          <a:prstGeom prst="rect">
            <a:avLst/>
          </a:prstGeom>
        </p:spPr>
      </p:pic>
      <p:sp>
        <p:nvSpPr>
          <p:cNvPr id="3" name="TextBox 2"/>
          <p:cNvSpPr txBox="1"/>
          <p:nvPr/>
        </p:nvSpPr>
        <p:spPr>
          <a:xfrm>
            <a:off x="722278" y="2279177"/>
            <a:ext cx="4409092" cy="1477328"/>
          </a:xfrm>
          <a:prstGeom prst="rect">
            <a:avLst/>
          </a:prstGeom>
          <a:noFill/>
        </p:spPr>
        <p:txBody>
          <a:bodyPr wrap="none" rtlCol="0">
            <a:spAutoFit/>
          </a:bodyPr>
          <a:lstStyle/>
          <a:p>
            <a:r>
              <a:rPr lang="en-US" b="1" dirty="0"/>
              <a:t>What causes accumulation curves to cross?  </a:t>
            </a:r>
          </a:p>
          <a:p>
            <a:endParaRPr lang="en-US" b="1" dirty="0"/>
          </a:p>
          <a:p>
            <a:r>
              <a:rPr lang="en-US" b="1" dirty="0"/>
              <a:t>How can you detect this?</a:t>
            </a:r>
          </a:p>
          <a:p>
            <a:endParaRPr lang="en-US" b="1" dirty="0"/>
          </a:p>
          <a:p>
            <a:r>
              <a:rPr lang="en-US" b="1" dirty="0"/>
              <a:t>How often does it happen?</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49135" y="1828801"/>
            <a:ext cx="5720433" cy="4202636"/>
          </a:xfrm>
          <a:prstGeom prst="rect">
            <a:avLst/>
          </a:prstGeom>
        </p:spPr>
      </p:pic>
      <p:sp>
        <p:nvSpPr>
          <p:cNvPr id="8" name="TextBox 7"/>
          <p:cNvSpPr txBox="1"/>
          <p:nvPr/>
        </p:nvSpPr>
        <p:spPr>
          <a:xfrm>
            <a:off x="8609352" y="6343402"/>
            <a:ext cx="1672189" cy="276999"/>
          </a:xfrm>
          <a:prstGeom prst="rect">
            <a:avLst/>
          </a:prstGeom>
          <a:noFill/>
        </p:spPr>
        <p:txBody>
          <a:bodyPr wrap="none" rtlCol="0">
            <a:spAutoFit/>
          </a:bodyPr>
          <a:lstStyle/>
          <a:p>
            <a:r>
              <a:rPr lang="en-US" sz="1200" dirty="0"/>
              <a:t>Graham and Blake 2001</a:t>
            </a:r>
          </a:p>
        </p:txBody>
      </p:sp>
    </p:spTree>
    <p:extLst>
      <p:ext uri="{BB962C8B-B14F-4D97-AF65-F5344CB8AC3E}">
        <p14:creationId xmlns:p14="http://schemas.microsoft.com/office/powerpoint/2010/main" val="28018148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9565" y="706314"/>
            <a:ext cx="3600994" cy="275207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180" y="611851"/>
            <a:ext cx="4646227" cy="2748928"/>
          </a:xfrm>
          <a:prstGeom prst="rect">
            <a:avLst/>
          </a:prstGeom>
        </p:spPr>
      </p:pic>
      <p:sp>
        <p:nvSpPr>
          <p:cNvPr id="21" name="TextBox 20"/>
          <p:cNvSpPr txBox="1"/>
          <p:nvPr/>
        </p:nvSpPr>
        <p:spPr>
          <a:xfrm>
            <a:off x="1171958" y="-22223"/>
            <a:ext cx="5305042" cy="584775"/>
          </a:xfrm>
          <a:prstGeom prst="rect">
            <a:avLst/>
          </a:prstGeom>
          <a:noFill/>
        </p:spPr>
        <p:txBody>
          <a:bodyPr wrap="none" rtlCol="0">
            <a:spAutoFit/>
          </a:bodyPr>
          <a:lstStyle/>
          <a:p>
            <a:r>
              <a:rPr lang="en-US" sz="3200" b="1" dirty="0"/>
              <a:t>Can’t we just correct for area?</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10" y="2044381"/>
            <a:ext cx="5713193" cy="427938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118" y="1576363"/>
            <a:ext cx="5850198" cy="4287168"/>
          </a:xfrm>
          <a:prstGeom prst="rect">
            <a:avLst/>
          </a:prstGeom>
        </p:spPr>
      </p:pic>
      <p:grpSp>
        <p:nvGrpSpPr>
          <p:cNvPr id="4" name="Group 3"/>
          <p:cNvGrpSpPr/>
          <p:nvPr/>
        </p:nvGrpSpPr>
        <p:grpSpPr>
          <a:xfrm>
            <a:off x="3049682" y="3792500"/>
            <a:ext cx="6053311" cy="3038018"/>
            <a:chOff x="5986289" y="3671247"/>
            <a:chExt cx="6053311" cy="3038018"/>
          </a:xfrm>
          <a:noFill/>
        </p:grpSpPr>
        <p:cxnSp>
          <p:nvCxnSpPr>
            <p:cNvPr id="6" name="Straight Connector 5"/>
            <p:cNvCxnSpPr/>
            <p:nvPr/>
          </p:nvCxnSpPr>
          <p:spPr>
            <a:xfrm flipH="1" flipV="1">
              <a:off x="6464060" y="5527915"/>
              <a:ext cx="25880" cy="757578"/>
            </a:xfrm>
            <a:prstGeom prst="line">
              <a:avLst/>
            </a:prstGeom>
            <a:grpFill/>
            <a:ln w="25400">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533072" y="4587635"/>
              <a:ext cx="388188" cy="78500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80886" y="3672297"/>
              <a:ext cx="1190445" cy="923330"/>
            </a:xfrm>
            <a:prstGeom prst="rect">
              <a:avLst/>
            </a:prstGeom>
            <a:grpFill/>
            <a:ln>
              <a:solidFill>
                <a:schemeClr val="accent1">
                  <a:shade val="50000"/>
                </a:schemeClr>
              </a:solidFill>
            </a:ln>
          </p:spPr>
          <p:txBody>
            <a:bodyPr wrap="square" rtlCol="0">
              <a:spAutoFit/>
            </a:bodyPr>
            <a:lstStyle/>
            <a:p>
              <a:r>
                <a:rPr lang="en-US" b="1" i="1" dirty="0"/>
                <a:t>Number of species per area</a:t>
              </a:r>
            </a:p>
          </p:txBody>
        </p:sp>
        <p:cxnSp>
          <p:nvCxnSpPr>
            <p:cNvPr id="12" name="Straight Connector 11"/>
            <p:cNvCxnSpPr/>
            <p:nvPr/>
          </p:nvCxnSpPr>
          <p:spPr>
            <a:xfrm>
              <a:off x="6337180" y="4040579"/>
              <a:ext cx="34645" cy="224181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353907" y="6203431"/>
              <a:ext cx="5685693" cy="82062"/>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6389077" y="3905708"/>
              <a:ext cx="5357446" cy="2332892"/>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6378019" y="5066292"/>
              <a:ext cx="3434860" cy="1207477"/>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375588" y="5866560"/>
              <a:ext cx="1289537" cy="433753"/>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058400" y="3671247"/>
              <a:ext cx="1295291" cy="369332"/>
            </a:xfrm>
            <a:prstGeom prst="rect">
              <a:avLst/>
            </a:prstGeom>
            <a:grpFill/>
          </p:spPr>
          <p:txBody>
            <a:bodyPr wrap="none" rtlCol="0">
              <a:spAutoFit/>
            </a:bodyPr>
            <a:lstStyle/>
            <a:p>
              <a:r>
                <a:rPr lang="en-US" dirty="0"/>
                <a:t>Large island</a:t>
              </a:r>
            </a:p>
          </p:txBody>
        </p:sp>
        <p:sp>
          <p:nvSpPr>
            <p:cNvPr id="18" name="TextBox 17"/>
            <p:cNvSpPr txBox="1"/>
            <p:nvPr/>
          </p:nvSpPr>
          <p:spPr>
            <a:xfrm>
              <a:off x="8775279" y="4638319"/>
              <a:ext cx="1580882" cy="369332"/>
            </a:xfrm>
            <a:prstGeom prst="rect">
              <a:avLst/>
            </a:prstGeom>
            <a:grpFill/>
          </p:spPr>
          <p:txBody>
            <a:bodyPr wrap="none" rtlCol="0">
              <a:spAutoFit/>
            </a:bodyPr>
            <a:lstStyle/>
            <a:p>
              <a:r>
                <a:rPr lang="en-US" dirty="0"/>
                <a:t>Medium island</a:t>
              </a:r>
            </a:p>
          </p:txBody>
        </p:sp>
        <p:sp>
          <p:nvSpPr>
            <p:cNvPr id="19" name="TextBox 18"/>
            <p:cNvSpPr txBox="1"/>
            <p:nvPr/>
          </p:nvSpPr>
          <p:spPr>
            <a:xfrm>
              <a:off x="7104194" y="5507263"/>
              <a:ext cx="1293944" cy="369332"/>
            </a:xfrm>
            <a:prstGeom prst="rect">
              <a:avLst/>
            </a:prstGeom>
            <a:grpFill/>
          </p:spPr>
          <p:txBody>
            <a:bodyPr wrap="none" rtlCol="0">
              <a:spAutoFit/>
            </a:bodyPr>
            <a:lstStyle/>
            <a:p>
              <a:r>
                <a:rPr lang="en-US" dirty="0"/>
                <a:t>Small island</a:t>
              </a:r>
            </a:p>
          </p:txBody>
        </p:sp>
        <p:sp>
          <p:nvSpPr>
            <p:cNvPr id="23" name="TextBox 22"/>
            <p:cNvSpPr txBox="1"/>
            <p:nvPr/>
          </p:nvSpPr>
          <p:spPr>
            <a:xfrm>
              <a:off x="8332566" y="6339933"/>
              <a:ext cx="1470467" cy="369332"/>
            </a:xfrm>
            <a:prstGeom prst="rect">
              <a:avLst/>
            </a:prstGeom>
            <a:grpFill/>
          </p:spPr>
          <p:txBody>
            <a:bodyPr wrap="none" rtlCol="0">
              <a:spAutoFit/>
            </a:bodyPr>
            <a:lstStyle/>
            <a:p>
              <a:r>
                <a:rPr lang="en-US" dirty="0"/>
                <a:t>Area sampled</a:t>
              </a:r>
            </a:p>
          </p:txBody>
        </p:sp>
        <p:sp>
          <p:nvSpPr>
            <p:cNvPr id="24" name="TextBox 23"/>
            <p:cNvSpPr txBox="1"/>
            <p:nvPr/>
          </p:nvSpPr>
          <p:spPr>
            <a:xfrm rot="16200000">
              <a:off x="5193764" y="5129893"/>
              <a:ext cx="1954381" cy="369332"/>
            </a:xfrm>
            <a:prstGeom prst="rect">
              <a:avLst/>
            </a:prstGeom>
            <a:grpFill/>
          </p:spPr>
          <p:txBody>
            <a:bodyPr wrap="none" rtlCol="0">
              <a:spAutoFit/>
            </a:bodyPr>
            <a:lstStyle/>
            <a:p>
              <a:r>
                <a:rPr lang="en-US" dirty="0"/>
                <a:t>Number of Species</a:t>
              </a:r>
            </a:p>
          </p:txBody>
        </p:sp>
      </p:grpSp>
    </p:spTree>
    <p:extLst>
      <p:ext uri="{BB962C8B-B14F-4D97-AF65-F5344CB8AC3E}">
        <p14:creationId xmlns:p14="http://schemas.microsoft.com/office/powerpoint/2010/main" val="351737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68151" y="507451"/>
            <a:ext cx="6843527" cy="4452517"/>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81826" y="1879453"/>
            <a:ext cx="5210174" cy="308051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19907" y="3283363"/>
            <a:ext cx="4514117" cy="3490918"/>
          </a:xfrm>
          <a:prstGeom prst="rect">
            <a:avLst/>
          </a:prstGeom>
        </p:spPr>
      </p:pic>
      <p:cxnSp>
        <p:nvCxnSpPr>
          <p:cNvPr id="6" name="Straight Arrow Connector 5"/>
          <p:cNvCxnSpPr/>
          <p:nvPr/>
        </p:nvCxnSpPr>
        <p:spPr>
          <a:xfrm>
            <a:off x="4443046" y="1723292"/>
            <a:ext cx="2624504" cy="6839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48325" y="4859063"/>
            <a:ext cx="1828800" cy="90317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2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4661 -0.12454 " pathEditMode="relative" rAng="0" ptsTypes="AA">
                                      <p:cBhvr>
                                        <p:cTn id="6" dur="2000" fill="hold"/>
                                        <p:tgtEl>
                                          <p:spTgt spid="2"/>
                                        </p:tgtEl>
                                        <p:attrNameLst>
                                          <p:attrName>ppt_x</p:attrName>
                                          <p:attrName>ppt_y</p:attrName>
                                        </p:attrNameLst>
                                      </p:cBhvr>
                                      <p:rCtr x="-7331" y="-6227"/>
                                    </p:animMotion>
                                  </p:childTnLst>
                                </p:cTn>
                              </p:par>
                              <p:par>
                                <p:cTn id="7" presetID="6" presetClass="emph" presetSubtype="0" fill="hold" nodeType="withEffect">
                                  <p:stCondLst>
                                    <p:cond delay="0"/>
                                  </p:stCondLst>
                                  <p:childTnLst>
                                    <p:animScale>
                                      <p:cBhvr>
                                        <p:cTn id="8" dur="2000" fill="hold"/>
                                        <p:tgtEl>
                                          <p:spTgt spid="2"/>
                                        </p:tgtEl>
                                      </p:cBhvr>
                                      <p:by x="50000" y="50000"/>
                                    </p:animScale>
                                  </p:childTnLst>
                                </p:cTn>
                              </p:par>
                              <p:par>
                                <p:cTn id="9" presetID="10" presetClass="entr" presetSubtype="0" fill="hold" nodeType="withEffect">
                                  <p:stCondLst>
                                    <p:cond delay="18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18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1474" y="1706021"/>
            <a:ext cx="6486525" cy="486146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89885" y="134647"/>
            <a:ext cx="4924725" cy="1748896"/>
          </a:xfrm>
          <a:prstGeom prst="rect">
            <a:avLst/>
          </a:prstGeom>
        </p:spPr>
      </p:pic>
      <p:sp>
        <p:nvSpPr>
          <p:cNvPr id="4" name="TextBox 3"/>
          <p:cNvSpPr txBox="1"/>
          <p:nvPr/>
        </p:nvSpPr>
        <p:spPr>
          <a:xfrm>
            <a:off x="597876" y="269631"/>
            <a:ext cx="5464894" cy="461665"/>
          </a:xfrm>
          <a:prstGeom prst="rect">
            <a:avLst/>
          </a:prstGeom>
          <a:noFill/>
        </p:spPr>
        <p:txBody>
          <a:bodyPr wrap="none" rtlCol="0">
            <a:spAutoFit/>
          </a:bodyPr>
          <a:lstStyle/>
          <a:p>
            <a:r>
              <a:rPr lang="en-US" sz="2400" b="1" dirty="0"/>
              <a:t>Sample problems in genomics/genetics….</a:t>
            </a:r>
          </a:p>
        </p:txBody>
      </p:sp>
    </p:spTree>
    <p:extLst>
      <p:ext uri="{BB962C8B-B14F-4D97-AF65-F5344CB8AC3E}">
        <p14:creationId xmlns:p14="http://schemas.microsoft.com/office/powerpoint/2010/main" val="14149505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835898" y="668030"/>
            <a:ext cx="3487884" cy="360841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54007" y="3432194"/>
            <a:ext cx="4063520" cy="3204515"/>
          </a:xfrm>
          <a:prstGeom prst="rect">
            <a:avLst/>
          </a:prstGeom>
        </p:spPr>
      </p:pic>
      <p:sp>
        <p:nvSpPr>
          <p:cNvPr id="8" name="TextBox 7"/>
          <p:cNvSpPr txBox="1"/>
          <p:nvPr/>
        </p:nvSpPr>
        <p:spPr>
          <a:xfrm>
            <a:off x="1847626" y="69228"/>
            <a:ext cx="7894662" cy="584775"/>
          </a:xfrm>
          <a:prstGeom prst="rect">
            <a:avLst/>
          </a:prstGeom>
          <a:noFill/>
        </p:spPr>
        <p:txBody>
          <a:bodyPr wrap="none" rtlCol="0">
            <a:spAutoFit/>
          </a:bodyPr>
          <a:lstStyle/>
          <a:p>
            <a:r>
              <a:rPr lang="en-US" sz="3200" b="1" dirty="0"/>
              <a:t>Biodiversity may also be good for your health</a:t>
            </a:r>
          </a:p>
        </p:txBody>
      </p:sp>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344870" y="1077120"/>
            <a:ext cx="7682172" cy="576162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29787" y="785849"/>
            <a:ext cx="5654960" cy="5292689"/>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375564" y="3830069"/>
            <a:ext cx="6699452" cy="292714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6263" y="785849"/>
            <a:ext cx="7836967" cy="6089935"/>
          </a:xfrm>
          <a:prstGeom prst="rect">
            <a:avLst/>
          </a:prstGeom>
        </p:spPr>
      </p:pic>
    </p:spTree>
    <p:extLst>
      <p:ext uri="{BB962C8B-B14F-4D97-AF65-F5344CB8AC3E}">
        <p14:creationId xmlns:p14="http://schemas.microsoft.com/office/powerpoint/2010/main" val="27218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50000" y="50000"/>
                                    </p:animScale>
                                  </p:childTnLst>
                                </p:cTn>
                              </p:par>
                              <p:par>
                                <p:cTn id="7" presetID="49" presetClass="path" presetSubtype="0" accel="50000" decel="50000" fill="hold" nodeType="withEffect">
                                  <p:stCondLst>
                                    <p:cond delay="0"/>
                                  </p:stCondLst>
                                  <p:childTnLst>
                                    <p:animMotion origin="layout" path="M -1.66667E-6 -3.33333E-6 L -0.27903 -0.14213 " pathEditMode="relative" rAng="0" ptsTypes="AA">
                                      <p:cBhvr>
                                        <p:cTn id="8" dur="2000" fill="hold"/>
                                        <p:tgtEl>
                                          <p:spTgt spid="2"/>
                                        </p:tgtEl>
                                        <p:attrNameLst>
                                          <p:attrName>ppt_x</p:attrName>
                                          <p:attrName>ppt_y</p:attrName>
                                        </p:attrNameLst>
                                      </p:cBhvr>
                                      <p:rCtr x="-13958" y="-7106"/>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0881" y="1866749"/>
            <a:ext cx="5141968" cy="2529405"/>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382849" y="3868616"/>
            <a:ext cx="6809151" cy="2989384"/>
          </a:xfrm>
          <a:prstGeom prst="rect">
            <a:avLst/>
          </a:prstGeom>
        </p:spPr>
      </p:pic>
      <p:sp>
        <p:nvSpPr>
          <p:cNvPr id="5" name="TextBox 4"/>
          <p:cNvSpPr txBox="1"/>
          <p:nvPr/>
        </p:nvSpPr>
        <p:spPr>
          <a:xfrm>
            <a:off x="2746830" y="164125"/>
            <a:ext cx="7124130" cy="523220"/>
          </a:xfrm>
          <a:prstGeom prst="rect">
            <a:avLst/>
          </a:prstGeom>
          <a:noFill/>
        </p:spPr>
        <p:txBody>
          <a:bodyPr wrap="none" rtlCol="0">
            <a:spAutoFit/>
          </a:bodyPr>
          <a:lstStyle/>
          <a:p>
            <a:r>
              <a:rPr lang="en-US" sz="2800" b="1" dirty="0"/>
              <a:t>Other kinds of diversity—Ethnic, Language, </a:t>
            </a:r>
            <a:r>
              <a:rPr lang="en-US" sz="2800" b="1" dirty="0" err="1"/>
              <a:t>etc</a:t>
            </a:r>
            <a:endParaRPr lang="en-US" sz="2800" b="1" dirty="0"/>
          </a:p>
        </p:txBody>
      </p:sp>
    </p:spTree>
    <p:extLst>
      <p:ext uri="{BB962C8B-B14F-4D97-AF65-F5344CB8AC3E}">
        <p14:creationId xmlns:p14="http://schemas.microsoft.com/office/powerpoint/2010/main" val="1676901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1" y="1214072"/>
            <a:ext cx="8953500" cy="44672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554" y="934015"/>
            <a:ext cx="5485488" cy="5871965"/>
          </a:xfrm>
          <a:prstGeom prst="rect">
            <a:avLst/>
          </a:prstGeom>
        </p:spPr>
      </p:pic>
      <p:sp>
        <p:nvSpPr>
          <p:cNvPr id="6" name="TextBox 5"/>
          <p:cNvSpPr txBox="1"/>
          <p:nvPr/>
        </p:nvSpPr>
        <p:spPr>
          <a:xfrm>
            <a:off x="1382382" y="173287"/>
            <a:ext cx="9965036" cy="461665"/>
          </a:xfrm>
          <a:prstGeom prst="rect">
            <a:avLst/>
          </a:prstGeom>
          <a:noFill/>
        </p:spPr>
        <p:txBody>
          <a:bodyPr wrap="none" rtlCol="0">
            <a:spAutoFit/>
          </a:bodyPr>
          <a:lstStyle/>
          <a:p>
            <a:r>
              <a:rPr lang="en-US" sz="2400" b="1" dirty="0"/>
              <a:t>Economics has been doing something similar for some time (Gini Coefficient)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644" y="634952"/>
            <a:ext cx="9074603" cy="6115494"/>
          </a:xfrm>
          <a:prstGeom prst="rect">
            <a:avLst/>
          </a:prstGeom>
        </p:spPr>
      </p:pic>
    </p:spTree>
    <p:extLst>
      <p:ext uri="{BB962C8B-B14F-4D97-AF65-F5344CB8AC3E}">
        <p14:creationId xmlns:p14="http://schemas.microsoft.com/office/powerpoint/2010/main" val="14129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cstate="email">
            <a:extLst>
              <a:ext uri="{28A0092B-C50C-407E-A947-70E740481C1C}">
                <a14:useLocalDpi xmlns:a14="http://schemas.microsoft.com/office/drawing/2010/main" val="0"/>
              </a:ext>
            </a:extLst>
          </a:blip>
          <a:srcRect t="12016" r="52467"/>
          <a:stretch/>
        </p:blipFill>
        <p:spPr>
          <a:xfrm>
            <a:off x="2019869" y="1039482"/>
            <a:ext cx="5119927" cy="5212375"/>
          </a:xfrm>
          <a:prstGeom prst="rect">
            <a:avLst/>
          </a:prstGeom>
        </p:spPr>
      </p:pic>
      <p:sp>
        <p:nvSpPr>
          <p:cNvPr id="5" name="Rectangle 4"/>
          <p:cNvSpPr/>
          <p:nvPr/>
        </p:nvSpPr>
        <p:spPr>
          <a:xfrm>
            <a:off x="5808804" y="1670893"/>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197394" y="2495782"/>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711525" y="3372693"/>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950599" y="4246360"/>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Brace 8"/>
          <p:cNvSpPr/>
          <p:nvPr/>
        </p:nvSpPr>
        <p:spPr>
          <a:xfrm rot="2250341">
            <a:off x="5552682" y="2108507"/>
            <a:ext cx="569343" cy="3111599"/>
          </a:xfrm>
          <a:prstGeom prst="rightBrace">
            <a:avLst>
              <a:gd name="adj1" fmla="val 8333"/>
              <a:gd name="adj2" fmla="val 5145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p:cNvCxnSpPr/>
          <p:nvPr/>
        </p:nvCxnSpPr>
        <p:spPr>
          <a:xfrm flipV="1">
            <a:off x="6358520" y="2945921"/>
            <a:ext cx="1695676" cy="836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358520" y="3782683"/>
            <a:ext cx="1695676" cy="46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352343" y="3782684"/>
            <a:ext cx="1574906" cy="1112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054197" y="2717971"/>
            <a:ext cx="2704657" cy="646331"/>
          </a:xfrm>
          <a:prstGeom prst="rect">
            <a:avLst/>
          </a:prstGeom>
          <a:noFill/>
        </p:spPr>
        <p:txBody>
          <a:bodyPr wrap="square" rtlCol="0">
            <a:spAutoFit/>
          </a:bodyPr>
          <a:lstStyle/>
          <a:p>
            <a:r>
              <a:rPr lang="en-US" b="1" dirty="0">
                <a:latin typeface="Symbol" panose="05050102010706020507" pitchFamily="18" charset="2"/>
              </a:rPr>
              <a:t>a</a:t>
            </a:r>
            <a:r>
              <a:rPr lang="en-US" b="1" dirty="0"/>
              <a:t>, richness, evenness, diversity entropy</a:t>
            </a:r>
          </a:p>
        </p:txBody>
      </p:sp>
      <p:sp>
        <p:nvSpPr>
          <p:cNvPr id="20" name="TextBox 19"/>
          <p:cNvSpPr txBox="1"/>
          <p:nvPr/>
        </p:nvSpPr>
        <p:spPr>
          <a:xfrm>
            <a:off x="8054197" y="3592252"/>
            <a:ext cx="2704657" cy="646331"/>
          </a:xfrm>
          <a:prstGeom prst="rect">
            <a:avLst/>
          </a:prstGeom>
          <a:noFill/>
        </p:spPr>
        <p:txBody>
          <a:bodyPr wrap="square" rtlCol="0">
            <a:spAutoFit/>
          </a:bodyPr>
          <a:lstStyle/>
          <a:p>
            <a:r>
              <a:rPr lang="en-US" b="1" dirty="0">
                <a:latin typeface="Symbol" panose="05050102010706020507" pitchFamily="18" charset="2"/>
              </a:rPr>
              <a:t>b</a:t>
            </a:r>
            <a:r>
              <a:rPr lang="en-US" b="1" dirty="0"/>
              <a:t>, similarity, distance decay</a:t>
            </a:r>
          </a:p>
        </p:txBody>
      </p:sp>
      <p:sp>
        <p:nvSpPr>
          <p:cNvPr id="21" name="TextBox 20"/>
          <p:cNvSpPr txBox="1"/>
          <p:nvPr/>
        </p:nvSpPr>
        <p:spPr>
          <a:xfrm>
            <a:off x="8054197" y="4666105"/>
            <a:ext cx="2704657" cy="369332"/>
          </a:xfrm>
          <a:prstGeom prst="rect">
            <a:avLst/>
          </a:prstGeom>
          <a:noFill/>
        </p:spPr>
        <p:txBody>
          <a:bodyPr wrap="square" rtlCol="0">
            <a:spAutoFit/>
          </a:bodyPr>
          <a:lstStyle/>
          <a:p>
            <a:r>
              <a:rPr lang="en-US" b="1" dirty="0">
                <a:latin typeface="Symbol" panose="05050102010706020507" pitchFamily="18" charset="2"/>
              </a:rPr>
              <a:t>g</a:t>
            </a:r>
            <a:r>
              <a:rPr lang="en-US" b="1" dirty="0"/>
              <a:t>, SAR, EAR, </a:t>
            </a:r>
            <a:r>
              <a:rPr lang="en-US" b="1" dirty="0" err="1"/>
              <a:t>etc</a:t>
            </a:r>
            <a:endParaRPr lang="en-US" b="1" dirty="0"/>
          </a:p>
        </p:txBody>
      </p:sp>
      <p:sp>
        <p:nvSpPr>
          <p:cNvPr id="22" name="TextBox 21"/>
          <p:cNvSpPr txBox="1"/>
          <p:nvPr/>
        </p:nvSpPr>
        <p:spPr>
          <a:xfrm>
            <a:off x="2963218" y="419014"/>
            <a:ext cx="5691173" cy="369332"/>
          </a:xfrm>
          <a:prstGeom prst="rect">
            <a:avLst/>
          </a:prstGeom>
          <a:noFill/>
        </p:spPr>
        <p:txBody>
          <a:bodyPr wrap="none" rtlCol="0">
            <a:spAutoFit/>
          </a:bodyPr>
          <a:lstStyle/>
          <a:p>
            <a:r>
              <a:rPr lang="en-US" b="1" dirty="0"/>
              <a:t>Any measure of diversity only captures part of the picture</a:t>
            </a:r>
          </a:p>
        </p:txBody>
      </p:sp>
      <p:sp>
        <p:nvSpPr>
          <p:cNvPr id="23" name="TextBox 22"/>
          <p:cNvSpPr txBox="1"/>
          <p:nvPr/>
        </p:nvSpPr>
        <p:spPr>
          <a:xfrm>
            <a:off x="1745365" y="5995466"/>
            <a:ext cx="7408310" cy="646331"/>
          </a:xfrm>
          <a:prstGeom prst="rect">
            <a:avLst/>
          </a:prstGeom>
          <a:noFill/>
        </p:spPr>
        <p:txBody>
          <a:bodyPr wrap="none" rtlCol="0">
            <a:spAutoFit/>
          </a:bodyPr>
          <a:lstStyle/>
          <a:p>
            <a:r>
              <a:rPr lang="en-US" b="1" dirty="0"/>
              <a:t>The only way we can ‘control’ this is when we make unrealistic assumptions</a:t>
            </a:r>
          </a:p>
          <a:p>
            <a:r>
              <a:rPr lang="en-US" b="1" dirty="0"/>
              <a:t>	-i.e., a community has an ‘end’ and an ‘asymptote’</a:t>
            </a:r>
          </a:p>
        </p:txBody>
      </p:sp>
    </p:spTree>
    <p:extLst>
      <p:ext uri="{BB962C8B-B14F-4D97-AF65-F5344CB8AC3E}">
        <p14:creationId xmlns:p14="http://schemas.microsoft.com/office/powerpoint/2010/main" val="353725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3168" y="172254"/>
            <a:ext cx="5095754" cy="369332"/>
          </a:xfrm>
          <a:prstGeom prst="rect">
            <a:avLst/>
          </a:prstGeom>
          <a:noFill/>
        </p:spPr>
        <p:txBody>
          <a:bodyPr wrap="none" rtlCol="0">
            <a:spAutoFit/>
          </a:bodyPr>
          <a:lstStyle/>
          <a:p>
            <a:r>
              <a:rPr lang="en-US" b="1" dirty="0"/>
              <a:t>An R package: Measurements of Biodiversity (</a:t>
            </a:r>
            <a:r>
              <a:rPr lang="en-US" b="1" dirty="0" err="1"/>
              <a:t>MoB</a:t>
            </a:r>
            <a:r>
              <a:rPr lang="en-US" b="1" dirty="0"/>
              <a:t>)</a:t>
            </a: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41466" y="2407830"/>
            <a:ext cx="5129104" cy="3893175"/>
          </a:xfrm>
          <a:prstGeom prst="rect">
            <a:avLst/>
          </a:prstGeom>
        </p:spPr>
      </p:pic>
      <p:sp>
        <p:nvSpPr>
          <p:cNvPr id="5" name="TextBox 4"/>
          <p:cNvSpPr txBox="1"/>
          <p:nvPr/>
        </p:nvSpPr>
        <p:spPr>
          <a:xfrm>
            <a:off x="3433669" y="2038497"/>
            <a:ext cx="1221809" cy="369332"/>
          </a:xfrm>
          <a:prstGeom prst="rect">
            <a:avLst/>
          </a:prstGeom>
          <a:noFill/>
        </p:spPr>
        <p:txBody>
          <a:bodyPr wrap="none" rtlCol="0">
            <a:spAutoFit/>
          </a:bodyPr>
          <a:lstStyle/>
          <a:p>
            <a:r>
              <a:rPr lang="en-US" b="1" dirty="0"/>
              <a:t>Individuals</a:t>
            </a:r>
          </a:p>
        </p:txBody>
      </p:sp>
      <p:sp>
        <p:nvSpPr>
          <p:cNvPr id="6" name="Right Brace 5"/>
          <p:cNvSpPr/>
          <p:nvPr/>
        </p:nvSpPr>
        <p:spPr>
          <a:xfrm>
            <a:off x="5913978" y="3054884"/>
            <a:ext cx="148590" cy="74295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6062569" y="3241694"/>
            <a:ext cx="1997983" cy="307777"/>
          </a:xfrm>
          <a:prstGeom prst="rect">
            <a:avLst/>
          </a:prstGeom>
          <a:noFill/>
        </p:spPr>
        <p:txBody>
          <a:bodyPr wrap="none" rtlCol="0">
            <a:spAutoFit/>
          </a:bodyPr>
          <a:lstStyle/>
          <a:p>
            <a:r>
              <a:rPr lang="en-US" sz="1400" b="1" dirty="0">
                <a:solidFill>
                  <a:srgbClr val="FF0000"/>
                </a:solidFill>
              </a:rPr>
              <a:t>Observed difference in S</a:t>
            </a:r>
          </a:p>
        </p:txBody>
      </p:sp>
      <p:sp>
        <p:nvSpPr>
          <p:cNvPr id="8" name="Right Brace 7"/>
          <p:cNvSpPr/>
          <p:nvPr/>
        </p:nvSpPr>
        <p:spPr>
          <a:xfrm>
            <a:off x="2620233" y="3426359"/>
            <a:ext cx="148590" cy="742950"/>
          </a:xfrm>
          <a:prstGeom prst="rightBrace">
            <a:avLst/>
          </a:prstGeom>
          <a:ln>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634960" y="3042948"/>
            <a:ext cx="1512630" cy="523220"/>
          </a:xfrm>
          <a:prstGeom prst="rect">
            <a:avLst/>
          </a:prstGeom>
          <a:noFill/>
        </p:spPr>
        <p:txBody>
          <a:bodyPr wrap="square" rtlCol="0">
            <a:spAutoFit/>
          </a:bodyPr>
          <a:lstStyle/>
          <a:p>
            <a:r>
              <a:rPr lang="en-US" sz="1400" b="1" dirty="0">
                <a:solidFill>
                  <a:srgbClr val="00FF00"/>
                </a:solidFill>
              </a:rPr>
              <a:t>Difference Controlling for N</a:t>
            </a:r>
          </a:p>
        </p:txBody>
      </p:sp>
      <p:sp>
        <p:nvSpPr>
          <p:cNvPr id="10" name="Right Brace 9"/>
          <p:cNvSpPr/>
          <p:nvPr/>
        </p:nvSpPr>
        <p:spPr>
          <a:xfrm>
            <a:off x="5890814" y="2809853"/>
            <a:ext cx="148894" cy="645260"/>
          </a:xfrm>
          <a:prstGeom prst="rightBrace">
            <a:avLst/>
          </a:prstGeom>
          <a:ln>
            <a:solidFill>
              <a:srgbClr val="233D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6085733" y="2809854"/>
            <a:ext cx="2982926" cy="307777"/>
          </a:xfrm>
          <a:prstGeom prst="rect">
            <a:avLst/>
          </a:prstGeom>
          <a:noFill/>
        </p:spPr>
        <p:txBody>
          <a:bodyPr wrap="square" rtlCol="0">
            <a:spAutoFit/>
          </a:bodyPr>
          <a:lstStyle/>
          <a:p>
            <a:r>
              <a:rPr lang="en-US" sz="1400" b="1" dirty="0">
                <a:solidFill>
                  <a:srgbClr val="233DC1"/>
                </a:solidFill>
              </a:rPr>
              <a:t>Difference controlling for Aggregation</a:t>
            </a:r>
          </a:p>
        </p:txBody>
      </p:sp>
      <p:pic>
        <p:nvPicPr>
          <p:cNvPr id="13" name="Grafik 71">
            <a:extLst>
              <a:ext uri="{FF2B5EF4-FFF2-40B4-BE49-F238E27FC236}">
                <a16:creationId xmlns:a16="http://schemas.microsoft.com/office/drawing/2014/main" id="{4C136FA3-5E53-43C3-BC86-76FB087D653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40195" y="251118"/>
            <a:ext cx="954900" cy="720000"/>
          </a:xfrm>
          <a:prstGeom prst="rect">
            <a:avLst/>
          </a:prstGeom>
        </p:spPr>
      </p:pic>
      <p:sp>
        <p:nvSpPr>
          <p:cNvPr id="14" name="Textfeld 72">
            <a:extLst>
              <a:ext uri="{FF2B5EF4-FFF2-40B4-BE49-F238E27FC236}">
                <a16:creationId xmlns:a16="http://schemas.microsoft.com/office/drawing/2014/main" id="{28EA43EA-7F32-4E96-BD0B-D7BEED927D71}"/>
              </a:ext>
            </a:extLst>
          </p:cNvPr>
          <p:cNvSpPr txBox="1"/>
          <p:nvPr/>
        </p:nvSpPr>
        <p:spPr>
          <a:xfrm>
            <a:off x="8293967" y="971118"/>
            <a:ext cx="4176463" cy="523220"/>
          </a:xfrm>
          <a:prstGeom prst="rect">
            <a:avLst/>
          </a:prstGeom>
          <a:noFill/>
        </p:spPr>
        <p:txBody>
          <a:bodyPr wrap="square" rtlCol="0">
            <a:spAutoFit/>
          </a:bodyPr>
          <a:lstStyle/>
          <a:p>
            <a:r>
              <a:rPr lang="en-GB" sz="2800" dirty="0">
                <a:latin typeface="Verdana" panose="020B0604030504040204" pitchFamily="34" charset="0"/>
                <a:ea typeface="Verdana" panose="020B0604030504040204" pitchFamily="34" charset="0"/>
                <a:cs typeface="Verdana" panose="020B0604030504040204" pitchFamily="34" charset="0"/>
              </a:rPr>
              <a:t>package </a:t>
            </a:r>
            <a:r>
              <a:rPr lang="en-GB" sz="2800" b="1" dirty="0" err="1" smtClean="0">
                <a:latin typeface="Verdana" panose="020B0604030504040204" pitchFamily="34" charset="0"/>
                <a:ea typeface="Verdana" panose="020B0604030504040204" pitchFamily="34" charset="0"/>
                <a:cs typeface="Verdana" panose="020B0604030504040204" pitchFamily="34" charset="0"/>
              </a:rPr>
              <a:t>mobr</a:t>
            </a:r>
            <a:endParaRPr lang="en-GB"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88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3">
            <a:extLst>
              <a:ext uri="{FF2B5EF4-FFF2-40B4-BE49-F238E27FC236}">
                <a16:creationId xmlns:a16="http://schemas.microsoft.com/office/drawing/2014/main" id="{394B306D-388D-41CA-AA3E-332B72AF24D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11295" y="-131138"/>
            <a:ext cx="4140678" cy="4140678"/>
          </a:xfrm>
          <a:prstGeom prst="rect">
            <a:avLst/>
          </a:prstGeom>
          <a:ln>
            <a:noFill/>
          </a:ln>
        </p:spPr>
      </p:pic>
      <p:pic>
        <p:nvPicPr>
          <p:cNvPr id="3" name="Grafik 71">
            <a:extLst>
              <a:ext uri="{FF2B5EF4-FFF2-40B4-BE49-F238E27FC236}">
                <a16:creationId xmlns:a16="http://schemas.microsoft.com/office/drawing/2014/main" id="{4C136FA3-5E53-43C3-BC86-76FB087D653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110292" y="521798"/>
            <a:ext cx="954900" cy="720000"/>
          </a:xfrm>
          <a:prstGeom prst="rect">
            <a:avLst/>
          </a:prstGeom>
        </p:spPr>
      </p:pic>
      <p:sp>
        <p:nvSpPr>
          <p:cNvPr id="4" name="Textfeld 72">
            <a:extLst>
              <a:ext uri="{FF2B5EF4-FFF2-40B4-BE49-F238E27FC236}">
                <a16:creationId xmlns:a16="http://schemas.microsoft.com/office/drawing/2014/main" id="{28EA43EA-7F32-4E96-BD0B-D7BEED927D71}"/>
              </a:ext>
            </a:extLst>
          </p:cNvPr>
          <p:cNvSpPr txBox="1"/>
          <p:nvPr/>
        </p:nvSpPr>
        <p:spPr>
          <a:xfrm>
            <a:off x="7264064" y="1241798"/>
            <a:ext cx="4176463" cy="523220"/>
          </a:xfrm>
          <a:prstGeom prst="rect">
            <a:avLst/>
          </a:prstGeom>
          <a:noFill/>
        </p:spPr>
        <p:txBody>
          <a:bodyPr wrap="square" rtlCol="0">
            <a:spAutoFit/>
          </a:bodyPr>
          <a:lstStyle/>
          <a:p>
            <a:r>
              <a:rPr lang="en-GB" sz="2800" dirty="0">
                <a:latin typeface="Verdana" panose="020B0604030504040204" pitchFamily="34" charset="0"/>
                <a:ea typeface="Verdana" panose="020B0604030504040204" pitchFamily="34" charset="0"/>
                <a:cs typeface="Verdana" panose="020B0604030504040204" pitchFamily="34" charset="0"/>
              </a:rPr>
              <a:t>package </a:t>
            </a:r>
            <a:r>
              <a:rPr lang="en-GB" sz="2800" b="1" dirty="0" err="1">
                <a:latin typeface="Verdana" panose="020B0604030504040204" pitchFamily="34" charset="0"/>
                <a:ea typeface="Verdana" panose="020B0604030504040204" pitchFamily="34" charset="0"/>
                <a:cs typeface="Verdana" panose="020B0604030504040204" pitchFamily="34" charset="0"/>
              </a:rPr>
              <a:t>mobsim</a:t>
            </a:r>
            <a:endParaRPr lang="en-GB" b="1"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2">
            <a:extLst>
              <a:ext uri="{FF2B5EF4-FFF2-40B4-BE49-F238E27FC236}">
                <a16:creationId xmlns:a16="http://schemas.microsoft.com/office/drawing/2014/main" id="{54F59C7A-3A4C-4906-83D2-2B73FCB95A9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49291"/>
          <a:stretch/>
        </p:blipFill>
        <p:spPr bwMode="auto">
          <a:xfrm>
            <a:off x="2037865" y="4206396"/>
            <a:ext cx="6362322" cy="2509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703457" y="3268282"/>
            <a:ext cx="7206464" cy="3537009"/>
            <a:chOff x="285885" y="3584031"/>
            <a:chExt cx="6271700" cy="3270934"/>
          </a:xfrm>
        </p:grpSpPr>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5885" y="3699488"/>
              <a:ext cx="6271700" cy="3155477"/>
            </a:xfrm>
            <a:prstGeom prst="rect">
              <a:avLst/>
            </a:prstGeom>
          </p:spPr>
        </p:pic>
        <p:sp>
          <p:nvSpPr>
            <p:cNvPr id="10" name="TextBox 9"/>
            <p:cNvSpPr txBox="1"/>
            <p:nvPr/>
          </p:nvSpPr>
          <p:spPr>
            <a:xfrm>
              <a:off x="285885" y="3584031"/>
              <a:ext cx="2018075" cy="492443"/>
            </a:xfrm>
            <a:prstGeom prst="rect">
              <a:avLst/>
            </a:prstGeom>
            <a:solidFill>
              <a:schemeClr val="bg1"/>
            </a:solidFill>
          </p:spPr>
          <p:txBody>
            <a:bodyPr wrap="none" rtlCol="0">
              <a:spAutoFit/>
            </a:bodyPr>
            <a:lstStyle/>
            <a:p>
              <a:r>
                <a:rPr lang="en-US" b="1" dirty="0"/>
                <a:t>Marine Fishes</a:t>
              </a:r>
            </a:p>
          </p:txBody>
        </p:sp>
      </p:grpSp>
      <p:grpSp>
        <p:nvGrpSpPr>
          <p:cNvPr id="16" name="Group 15"/>
          <p:cNvGrpSpPr/>
          <p:nvPr/>
        </p:nvGrpSpPr>
        <p:grpSpPr>
          <a:xfrm>
            <a:off x="6523569" y="185511"/>
            <a:ext cx="5017381" cy="3308314"/>
            <a:chOff x="5872831" y="50292"/>
            <a:chExt cx="6245084" cy="4139198"/>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872831" y="358202"/>
              <a:ext cx="6245084" cy="3341286"/>
            </a:xfrm>
            <a:prstGeom prst="rect">
              <a:avLst/>
            </a:prstGeom>
          </p:spPr>
        </p:pic>
        <p:pic>
          <p:nvPicPr>
            <p:cNvPr id="11" name="Picture 10"/>
            <p:cNvPicPr>
              <a:picLocks noChangeAspect="1"/>
            </p:cNvPicPr>
            <p:nvPr/>
          </p:nvPicPr>
          <p:blipFill rotWithShape="1">
            <a:blip r:embed="rId4" cstate="email">
              <a:extLst>
                <a:ext uri="{28A0092B-C50C-407E-A947-70E740481C1C}">
                  <a14:useLocalDpi xmlns:a14="http://schemas.microsoft.com/office/drawing/2010/main" val="0"/>
                </a:ext>
              </a:extLst>
            </a:blip>
            <a:srcRect b="-1682"/>
            <a:stretch/>
          </p:blipFill>
          <p:spPr>
            <a:xfrm>
              <a:off x="9422661" y="3625114"/>
              <a:ext cx="2416628" cy="564376"/>
            </a:xfrm>
            <a:prstGeom prst="rect">
              <a:avLst/>
            </a:prstGeom>
          </p:spPr>
        </p:pic>
        <p:sp>
          <p:nvSpPr>
            <p:cNvPr id="12" name="TextBox 11"/>
            <p:cNvSpPr txBox="1"/>
            <p:nvPr/>
          </p:nvSpPr>
          <p:spPr>
            <a:xfrm>
              <a:off x="8429118" y="50292"/>
              <a:ext cx="2211216" cy="522234"/>
            </a:xfrm>
            <a:prstGeom prst="rect">
              <a:avLst/>
            </a:prstGeom>
            <a:solidFill>
              <a:schemeClr val="bg1"/>
            </a:solidFill>
          </p:spPr>
          <p:txBody>
            <a:bodyPr wrap="none" rtlCol="0">
              <a:spAutoFit/>
            </a:bodyPr>
            <a:lstStyle/>
            <a:p>
              <a:r>
                <a:rPr lang="en-US" b="1" dirty="0"/>
                <a:t>Vascular Plants</a:t>
              </a:r>
            </a:p>
          </p:txBody>
        </p:sp>
      </p:grpSp>
      <p:grpSp>
        <p:nvGrpSpPr>
          <p:cNvPr id="15" name="Group 14"/>
          <p:cNvGrpSpPr/>
          <p:nvPr/>
        </p:nvGrpSpPr>
        <p:grpSpPr>
          <a:xfrm>
            <a:off x="1037231" y="185511"/>
            <a:ext cx="4877246" cy="2735109"/>
            <a:chOff x="231342" y="93512"/>
            <a:chExt cx="5772150" cy="3227709"/>
          </a:xfrm>
        </p:grpSpPr>
        <p:pic>
          <p:nvPicPr>
            <p:cNvPr id="3" name="Picture 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231342" y="440266"/>
              <a:ext cx="5772150" cy="2880955"/>
            </a:xfrm>
            <a:prstGeom prst="rect">
              <a:avLst/>
            </a:prstGeom>
          </p:spPr>
        </p:pic>
        <p:sp>
          <p:nvSpPr>
            <p:cNvPr id="14" name="TextBox 13"/>
            <p:cNvSpPr txBox="1"/>
            <p:nvPr/>
          </p:nvSpPr>
          <p:spPr>
            <a:xfrm>
              <a:off x="2203296" y="93512"/>
              <a:ext cx="2024828" cy="492443"/>
            </a:xfrm>
            <a:prstGeom prst="rect">
              <a:avLst/>
            </a:prstGeom>
            <a:solidFill>
              <a:schemeClr val="bg1"/>
            </a:solidFill>
          </p:spPr>
          <p:txBody>
            <a:bodyPr wrap="none" rtlCol="0">
              <a:spAutoFit/>
            </a:bodyPr>
            <a:lstStyle/>
            <a:p>
              <a:r>
                <a:rPr lang="en-US" b="1" dirty="0"/>
                <a:t>Bird Diversity </a:t>
              </a:r>
            </a:p>
          </p:txBody>
        </p:sp>
      </p:grpSp>
    </p:spTree>
    <p:extLst>
      <p:ext uri="{BB962C8B-B14F-4D97-AF65-F5344CB8AC3E}">
        <p14:creationId xmlns:p14="http://schemas.microsoft.com/office/powerpoint/2010/main" val="26401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4473" y="434109"/>
            <a:ext cx="4163127" cy="523220"/>
          </a:xfrm>
          <a:prstGeom prst="rect">
            <a:avLst/>
          </a:prstGeom>
          <a:noFill/>
        </p:spPr>
        <p:txBody>
          <a:bodyPr wrap="none" rtlCol="0">
            <a:spAutoFit/>
          </a:bodyPr>
          <a:lstStyle/>
          <a:p>
            <a:r>
              <a:rPr lang="en-US" sz="2800" b="1" dirty="0" smtClean="0"/>
              <a:t>Major Ecological Gradients</a:t>
            </a:r>
            <a:endParaRPr lang="en-US" sz="2800" b="1" dirty="0"/>
          </a:p>
        </p:txBody>
      </p:sp>
      <p:sp>
        <p:nvSpPr>
          <p:cNvPr id="5" name="TextBox 4"/>
          <p:cNvSpPr txBox="1"/>
          <p:nvPr/>
        </p:nvSpPr>
        <p:spPr>
          <a:xfrm>
            <a:off x="1083766" y="1127420"/>
            <a:ext cx="4460452" cy="6001643"/>
          </a:xfrm>
          <a:prstGeom prst="rect">
            <a:avLst/>
          </a:prstGeom>
          <a:noFill/>
        </p:spPr>
        <p:txBody>
          <a:bodyPr wrap="none" rtlCol="0">
            <a:spAutoFit/>
          </a:bodyPr>
          <a:lstStyle/>
          <a:p>
            <a:pPr marL="285750" indent="-285750">
              <a:buFont typeface="Arial" panose="020B0604020202020204" pitchFamily="34" charset="0"/>
              <a:buChar char="•"/>
            </a:pPr>
            <a:r>
              <a:rPr lang="en-US" sz="3200" b="1" dirty="0" smtClean="0"/>
              <a:t>Latitude</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smtClean="0"/>
              <a:t>Elevation</a:t>
            </a:r>
          </a:p>
          <a:p>
            <a:pPr marL="285750" indent="-285750">
              <a:buFont typeface="Arial" panose="020B0604020202020204" pitchFamily="34" charset="0"/>
              <a:buChar char="•"/>
            </a:pPr>
            <a:endParaRPr lang="en-US" sz="3200" b="1" dirty="0" smtClean="0"/>
          </a:p>
          <a:p>
            <a:pPr marL="285750" indent="-285750">
              <a:buFont typeface="Arial" panose="020B0604020202020204" pitchFamily="34" charset="0"/>
              <a:buChar char="•"/>
            </a:pPr>
            <a:r>
              <a:rPr lang="en-US" sz="3200" b="1" dirty="0" smtClean="0"/>
              <a:t>Energy/Productivity</a:t>
            </a:r>
          </a:p>
          <a:p>
            <a:pPr marL="285750" indent="-285750">
              <a:buFont typeface="Arial" panose="020B0604020202020204" pitchFamily="34" charset="0"/>
              <a:buChar char="•"/>
            </a:pPr>
            <a:endParaRPr lang="en-US" sz="3200" b="1" dirty="0" smtClean="0"/>
          </a:p>
          <a:p>
            <a:pPr marL="285750" indent="-285750">
              <a:buFont typeface="Arial" panose="020B0604020202020204" pitchFamily="34" charset="0"/>
              <a:buChar char="•"/>
            </a:pPr>
            <a:r>
              <a:rPr lang="en-US" sz="3200" b="1" dirty="0" smtClean="0"/>
              <a:t>Heterogeneity</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smtClean="0"/>
              <a:t>Disturbance</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smtClean="0"/>
              <a:t>Island size/Habitat Loss</a:t>
            </a:r>
          </a:p>
          <a:p>
            <a:pPr marL="285750" indent="-285750">
              <a:buFont typeface="Arial" panose="020B0604020202020204" pitchFamily="34" charset="0"/>
              <a:buChar char="•"/>
            </a:pPr>
            <a:endParaRPr lang="en-US" sz="3200" b="1" dirty="0" smtClean="0"/>
          </a:p>
        </p:txBody>
      </p:sp>
      <p:sp>
        <p:nvSpPr>
          <p:cNvPr id="6" name="TextBox 5"/>
          <p:cNvSpPr txBox="1"/>
          <p:nvPr/>
        </p:nvSpPr>
        <p:spPr>
          <a:xfrm>
            <a:off x="7429729" y="3605021"/>
            <a:ext cx="4294061" cy="523220"/>
          </a:xfrm>
          <a:prstGeom prst="rect">
            <a:avLst/>
          </a:prstGeom>
          <a:noFill/>
        </p:spPr>
        <p:txBody>
          <a:bodyPr wrap="none" rtlCol="0">
            <a:spAutoFit/>
          </a:bodyPr>
          <a:lstStyle/>
          <a:p>
            <a:r>
              <a:rPr lang="en-US" sz="2800" b="1" dirty="0" smtClean="0"/>
              <a:t>Biogeography, other factors</a:t>
            </a:r>
            <a:endParaRPr lang="en-US" sz="2800" b="1" dirty="0"/>
          </a:p>
        </p:txBody>
      </p:sp>
      <p:sp>
        <p:nvSpPr>
          <p:cNvPr id="7" name="Down Arrow 6"/>
          <p:cNvSpPr/>
          <p:nvPr/>
        </p:nvSpPr>
        <p:spPr>
          <a:xfrm rot="6955680">
            <a:off x="5551110" y="1582372"/>
            <a:ext cx="1035082" cy="25261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4303946">
            <a:off x="5425591" y="3470506"/>
            <a:ext cx="1035082" cy="25261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4179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2627" y="954384"/>
            <a:ext cx="3742819" cy="369332"/>
          </a:xfrm>
          <a:prstGeom prst="rect">
            <a:avLst/>
          </a:prstGeom>
          <a:noFill/>
        </p:spPr>
        <p:txBody>
          <a:bodyPr wrap="none" rtlCol="0">
            <a:spAutoFit/>
          </a:bodyPr>
          <a:lstStyle/>
          <a:p>
            <a:r>
              <a:rPr lang="en-US" b="1" dirty="0"/>
              <a:t>A Simple Model: Island Biogeography</a:t>
            </a:r>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524000" y="1354106"/>
            <a:ext cx="2861311" cy="2869581"/>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793429" y="1217388"/>
            <a:ext cx="2757938" cy="3006299"/>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687077" y="1294658"/>
            <a:ext cx="2574508" cy="2929029"/>
          </a:xfrm>
          <a:prstGeom prst="rect">
            <a:avLst/>
          </a:prstGeom>
        </p:spPr>
      </p:pic>
      <p:sp>
        <p:nvSpPr>
          <p:cNvPr id="6" name="Oval 5"/>
          <p:cNvSpPr/>
          <p:nvPr/>
        </p:nvSpPr>
        <p:spPr>
          <a:xfrm>
            <a:off x="4987290" y="4485132"/>
            <a:ext cx="192024" cy="192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272540" y="4485132"/>
            <a:ext cx="749808" cy="722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565247" y="5207508"/>
            <a:ext cx="192024" cy="192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612610" y="4572000"/>
            <a:ext cx="192024" cy="192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03925" y="4223686"/>
            <a:ext cx="658368" cy="1659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8362294" y="4677156"/>
            <a:ext cx="2503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376304" y="5303520"/>
            <a:ext cx="1109834" cy="11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2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b="31342"/>
          <a:stretch/>
        </p:blipFill>
        <p:spPr>
          <a:xfrm>
            <a:off x="2006860" y="1118325"/>
            <a:ext cx="7047728" cy="4098654"/>
          </a:xfrm>
          <a:prstGeom prst="rect">
            <a:avLst/>
          </a:prstGeom>
        </p:spPr>
      </p:pic>
      <p:sp>
        <p:nvSpPr>
          <p:cNvPr id="3" name="TextBox 2"/>
          <p:cNvSpPr txBox="1"/>
          <p:nvPr/>
        </p:nvSpPr>
        <p:spPr>
          <a:xfrm rot="20607922">
            <a:off x="5794078" y="1758513"/>
            <a:ext cx="1612942" cy="369332"/>
          </a:xfrm>
          <a:prstGeom prst="rect">
            <a:avLst/>
          </a:prstGeom>
          <a:noFill/>
        </p:spPr>
        <p:txBody>
          <a:bodyPr wrap="none" rtlCol="0">
            <a:spAutoFit/>
          </a:bodyPr>
          <a:lstStyle/>
          <a:p>
            <a:r>
              <a:rPr lang="en-US" b="1" dirty="0">
                <a:solidFill>
                  <a:srgbClr val="00B050"/>
                </a:solidFill>
              </a:rPr>
              <a:t>Near Mainland</a:t>
            </a:r>
          </a:p>
        </p:txBody>
      </p:sp>
      <p:sp>
        <p:nvSpPr>
          <p:cNvPr id="5" name="TextBox 4"/>
          <p:cNvSpPr txBox="1"/>
          <p:nvPr/>
        </p:nvSpPr>
        <p:spPr>
          <a:xfrm rot="20495301">
            <a:off x="4150731" y="3983579"/>
            <a:ext cx="1961306" cy="369332"/>
          </a:xfrm>
          <a:prstGeom prst="rect">
            <a:avLst/>
          </a:prstGeom>
          <a:noFill/>
        </p:spPr>
        <p:txBody>
          <a:bodyPr wrap="none" rtlCol="0">
            <a:spAutoFit/>
          </a:bodyPr>
          <a:lstStyle/>
          <a:p>
            <a:r>
              <a:rPr lang="en-US" b="1" dirty="0">
                <a:solidFill>
                  <a:srgbClr val="0070C0"/>
                </a:solidFill>
              </a:rPr>
              <a:t>Far from Mainland</a:t>
            </a:r>
          </a:p>
        </p:txBody>
      </p:sp>
      <p:sp>
        <p:nvSpPr>
          <p:cNvPr id="6" name="TextBox 5"/>
          <p:cNvSpPr txBox="1"/>
          <p:nvPr/>
        </p:nvSpPr>
        <p:spPr>
          <a:xfrm>
            <a:off x="8361007" y="5601866"/>
            <a:ext cx="2829621" cy="369332"/>
          </a:xfrm>
          <a:prstGeom prst="rect">
            <a:avLst/>
          </a:prstGeom>
          <a:noFill/>
        </p:spPr>
        <p:txBody>
          <a:bodyPr wrap="none" rtlCol="0">
            <a:spAutoFit/>
          </a:bodyPr>
          <a:lstStyle/>
          <a:p>
            <a:r>
              <a:rPr lang="en-US" dirty="0"/>
              <a:t>MacArthur and Wilson 1963</a:t>
            </a:r>
          </a:p>
        </p:txBody>
      </p:sp>
    </p:spTree>
    <p:extLst>
      <p:ext uri="{BB962C8B-B14F-4D97-AF65-F5344CB8AC3E}">
        <p14:creationId xmlns:p14="http://schemas.microsoft.com/office/powerpoint/2010/main" val="2671357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785091" y="12414"/>
            <a:ext cx="10060150" cy="6760489"/>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069297" y="0"/>
            <a:ext cx="3967560" cy="3805382"/>
          </a:xfrm>
          <a:prstGeom prst="rect">
            <a:avLst/>
          </a:prstGeom>
        </p:spPr>
      </p:pic>
    </p:spTree>
    <p:extLst>
      <p:ext uri="{BB962C8B-B14F-4D97-AF65-F5344CB8AC3E}">
        <p14:creationId xmlns:p14="http://schemas.microsoft.com/office/powerpoint/2010/main" val="3361121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855</Words>
  <Application>Microsoft Office PowerPoint</Application>
  <PresentationFormat>Widescreen</PresentationFormat>
  <Paragraphs>214</Paragraphs>
  <Slides>44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ＭＳ Ｐゴシック</vt:lpstr>
      <vt:lpstr>Arial</vt:lpstr>
      <vt:lpstr>Calibri</vt:lpstr>
      <vt:lpstr>Calibri Light</vt:lpstr>
      <vt:lpstr>Symbol</vt:lpstr>
      <vt:lpstr>Verdana</vt:lpstr>
      <vt:lpstr>Wingdings</vt:lpstr>
      <vt:lpstr>Office Theme</vt:lpstr>
      <vt:lpstr>Quantifying and Comparing Biodiversity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Biodiversity Change in the Anthropocene: Conceptual and Computational Challenges</dc:title>
  <dc:creator>Jonathan Chase</dc:creator>
  <cp:lastModifiedBy>Chase, Jonathan</cp:lastModifiedBy>
  <cp:revision>143</cp:revision>
  <cp:lastPrinted>2016-11-21T07:39:46Z</cp:lastPrinted>
  <dcterms:created xsi:type="dcterms:W3CDTF">2014-11-17T10:19:33Z</dcterms:created>
  <dcterms:modified xsi:type="dcterms:W3CDTF">2022-01-15T08:16:11Z</dcterms:modified>
</cp:coreProperties>
</file>